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1" r:id="rId3"/>
    <p:sldId id="257" r:id="rId4"/>
    <p:sldId id="272" r:id="rId5"/>
    <p:sldId id="274" r:id="rId6"/>
    <p:sldId id="260" r:id="rId7"/>
    <p:sldId id="261" r:id="rId8"/>
    <p:sldId id="262" r:id="rId9"/>
    <p:sldId id="275" r:id="rId10"/>
    <p:sldId id="263" r:id="rId11"/>
    <p:sldId id="264" r:id="rId12"/>
    <p:sldId id="282" r:id="rId13"/>
    <p:sldId id="265" r:id="rId14"/>
    <p:sldId id="277" r:id="rId15"/>
    <p:sldId id="278" r:id="rId16"/>
    <p:sldId id="279" r:id="rId17"/>
    <p:sldId id="267" r:id="rId18"/>
    <p:sldId id="280" r:id="rId19"/>
    <p:sldId id="281" r:id="rId20"/>
    <p:sldId id="270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70" d="100"/>
          <a:sy n="70" d="100"/>
        </p:scale>
        <p:origin x="1112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5EC2E-0D8A-4C8C-9126-4730FF6468B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A9C2C-6CA9-48BB-BCA3-E7B10D3F2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7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1DF04-E4EA-4BC0-8DA3-D310487097F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1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143DA-4638-47D0-B142-8260844C8723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B4CE83-A407-4022-A834-C519CB456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5943600"/>
            <a:ext cx="1991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33764" y="5943600"/>
            <a:ext cx="16102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62400" y="5943600"/>
            <a:ext cx="21959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943600"/>
            <a:ext cx="204387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096000" y="5943600"/>
            <a:ext cx="16523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7" cstate="email">
            <a:lum bright="70000" contrast="30000"/>
          </a:blip>
          <a:srcRect t="10000" b="15000"/>
          <a:stretch>
            <a:fillRect/>
          </a:stretch>
        </p:blipFill>
        <p:spPr bwMode="auto">
          <a:xfrm>
            <a:off x="0" y="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en-US" sz="800" b="1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Bookman Old Style" pitchFamily="18" charset="0"/>
              </a:rPr>
              <a:t>KEBIJAKAN MOTORISASI (KEPEMILIKAN DAN PENGGUNAAN KENDARAAN BERMOTOR/MOBIL) DI SINGAPURA</a:t>
            </a:r>
          </a:p>
          <a:p>
            <a:pPr algn="ctr">
              <a:lnSpc>
                <a:spcPct val="150000"/>
              </a:lnSpc>
            </a:pPr>
            <a:r>
              <a:rPr lang="en-US" sz="2000" b="1" dirty="0" smtClean="0">
                <a:latin typeface="Bookman Old Style" pitchFamily="18" charset="0"/>
              </a:rPr>
              <a:t>TAHUN 1960-2000</a:t>
            </a:r>
            <a:r>
              <a:rPr lang="en-US" sz="2000" dirty="0" smtClean="0">
                <a:latin typeface="Bookman Old Style" pitchFamily="18" charset="0"/>
              </a:rPr>
              <a:t/>
            </a:r>
            <a:br>
              <a:rPr lang="en-US" sz="2000" dirty="0" smtClean="0">
                <a:latin typeface="Bookman Old Style" pitchFamily="18" charset="0"/>
              </a:rPr>
            </a:br>
            <a:endParaRPr lang="en-US" sz="2000" dirty="0" smtClean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000" dirty="0">
              <a:latin typeface="Bookman Old Style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1600" dirty="0" err="1" smtClean="0">
                <a:latin typeface="Bookman Old Style" pitchFamily="18" charset="0"/>
              </a:rPr>
              <a:t>Disarikan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dari</a:t>
            </a:r>
            <a:r>
              <a:rPr lang="en-US" sz="1600" dirty="0" smtClean="0">
                <a:latin typeface="Bookman Old Style" pitchFamily="18" charset="0"/>
              </a:rPr>
              <a:t> Singapore’s Motorization Policies 1960-2000</a:t>
            </a:r>
            <a:br>
              <a:rPr lang="en-US" sz="1600" dirty="0" smtClean="0">
                <a:latin typeface="Bookman Old Style" pitchFamily="18" charset="0"/>
              </a:rPr>
            </a:br>
            <a:r>
              <a:rPr lang="en-US" sz="1600" dirty="0" err="1" smtClean="0">
                <a:latin typeface="Bookman Old Style" pitchFamily="18" charset="0"/>
              </a:rPr>
              <a:t>Ditulis</a:t>
            </a:r>
            <a:r>
              <a:rPr lang="en-US" sz="1600" dirty="0" smtClean="0">
                <a:latin typeface="Bookman Old Style" pitchFamily="18" charset="0"/>
              </a:rPr>
              <a:t> </a:t>
            </a:r>
            <a:r>
              <a:rPr lang="en-US" sz="1600" dirty="0" err="1" smtClean="0">
                <a:latin typeface="Bookman Old Style" pitchFamily="18" charset="0"/>
              </a:rPr>
              <a:t>oleh</a:t>
            </a:r>
            <a:r>
              <a:rPr lang="en-US" sz="1600" dirty="0" smtClean="0">
                <a:latin typeface="Bookman Old Style" pitchFamily="18" charset="0"/>
              </a:rPr>
              <a:t> C. Willoughby, </a:t>
            </a:r>
            <a:r>
              <a:rPr lang="en-US" sz="1600" dirty="0" err="1" smtClean="0">
                <a:latin typeface="Bookman Old Style" pitchFamily="18" charset="0"/>
              </a:rPr>
              <a:t>dalam</a:t>
            </a:r>
            <a:r>
              <a:rPr lang="en-US" sz="1600" dirty="0" smtClean="0">
                <a:latin typeface="Bookman Old Style" pitchFamily="18" charset="0"/>
              </a:rPr>
              <a:t> Journal of Transport Policy 2001</a:t>
            </a:r>
            <a:endParaRPr lang="en-US" sz="16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28600" y="381000"/>
            <a:ext cx="86868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4)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Road Network Expansion /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Perluasan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Jaringan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marR="0" lvl="0" indent="-4095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S.d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1960an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investasi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konstruksi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pemeliharaan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pengelolaan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melebihi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0.75% GDP.</a:t>
            </a:r>
          </a:p>
          <a:p>
            <a:pPr marL="693738" marR="0" lvl="0" indent="-4095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1980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investasi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konstruksi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perbaikan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mantap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kali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lipat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693738" lvl="0" indent="-4095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1982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expressways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roads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highways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selesai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dibangun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diperbaiki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jaringannya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mencapai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8%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total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wilayah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pembangunan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diharapkan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memenuhi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target 12%.</a:t>
            </a:r>
            <a:endParaRPr lang="en-US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693738" marR="0" lvl="0" indent="-4095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investasi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kali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1997.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9800" y="4572000"/>
            <a:ext cx="27500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4572000"/>
            <a:ext cx="274140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4572000"/>
            <a:ext cx="222662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362200" y="6400800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expressways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854532" y="6400800"/>
            <a:ext cx="10374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highways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52400" y="300463"/>
            <a:ext cx="8839200" cy="62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5)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Vehicle Quota Scheme (VQS) /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Skema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Kuota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93738" lvl="0" indent="-347663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693738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belakang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pemberlakuan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VQS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ketidakpuasan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pemilik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terhadap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konsekuensi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sebelumnya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dianggap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PARF)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kenaikan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et al., 1996;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1992).</a:t>
            </a:r>
          </a:p>
          <a:p>
            <a:pPr marL="693738" marR="0" lvl="0" indent="-347663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93738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1990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implementasi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VQS.</a:t>
            </a:r>
          </a:p>
          <a:p>
            <a:pPr marL="693738" marR="0" lvl="0" indent="-347663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93738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pembeli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dahulu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memiliki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surat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keterangan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yaitu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Certificate of Entitlement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didasarkan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pertumbuhan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diperbolehkan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693738" marR="0" lvl="0" indent="-347663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93738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berlaku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dapat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diperbarui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sekali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mendapatkan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proses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lelang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693738" marR="0" lvl="0" indent="-347663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93738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penawaran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(Quota Premium)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1994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mencapai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US$27.000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setara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ukuran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medium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US$45.000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ukuran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693738" marR="0" lvl="0" indent="-347663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693738" algn="l"/>
              </a:tabLs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perbaikan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menghindari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spekulan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meningkatkan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transparansi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Pang, 1997; Chu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Goh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1997),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namun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formula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dasarnya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66800"/>
            <a:ext cx="91310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5738455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 pitchFamily="34" charset="0"/>
                <a:cs typeface="Arial" pitchFamily="34" charset="0"/>
              </a:rPr>
              <a:t>VQS :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Hasil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Lelang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CoE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2013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573845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The price of the </a:t>
            </a:r>
            <a:r>
              <a:rPr lang="en-US" sz="1200" dirty="0" smtClean="0">
                <a:solidFill>
                  <a:srgbClr val="000000"/>
                </a:solidFill>
                <a:latin typeface="Tahoma" panose="020B0604030504040204" pitchFamily="34" charset="0"/>
              </a:rPr>
              <a:t>Certificate of Entitlement (COE) </a:t>
            </a:r>
            <a:r>
              <a:rPr lang="en-US" sz="1200" dirty="0">
                <a:solidFill>
                  <a:srgbClr val="000000"/>
                </a:solidFill>
                <a:latin typeface="Tahoma" panose="020B0604030504040204" pitchFamily="34" charset="0"/>
              </a:rPr>
              <a:t>for a particular vehicle is termed the "Quota Premium" (QP)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2400" y="152192"/>
            <a:ext cx="88392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6)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Electronic Road Pricing (ERP) /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Tarif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Tol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Elektronik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1998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pengoperasian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ERP.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berlaku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pukul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7.30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- 7.00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area ALS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area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yaitu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beberapa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expressways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pusat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September 1999 : ERP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beroperasi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puncak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7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tambahan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dipertimbangkan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mengalami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kemacetan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(Singapore Land Transport Authority).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seperti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namun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bersifat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terbuka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perlu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berhenti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melambat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membayar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elektronik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In-Vehicle Unit (IU)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transponder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dipasang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martcard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CashCard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saldo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tertentu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dimasukkan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IU.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ditarik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otomatis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lewat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bawah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gerbang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tanpa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memperlambat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laju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jumlah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saldo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CashCard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otomatis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berkurang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8991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Total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pembiayaan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ERP :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US$125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50%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pemasangan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IU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disediakan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gratis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memenuhi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panggilan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pemasangan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Pemasangan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IU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Total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US$190.</a:t>
            </a:r>
          </a:p>
          <a:p>
            <a:pPr marL="803275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ERP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langsung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berubah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berdasarkan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volume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lalulintas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aktual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namun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penyesuaian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setiap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triwulan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pertimbangan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kondisi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lalulintas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Tujuannya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mempertahankan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kecepatan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65 km/jam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expressways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20-30 km/jam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arteri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sehingga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sesuai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kecepatan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rencana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tersebut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127" y="4419600"/>
            <a:ext cx="514567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856" y="4632960"/>
            <a:ext cx="3774944" cy="192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US" sz="1200" b="1" dirty="0" smtClean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  <a:p>
            <a:pPr marL="342900" indent="-342900" algn="ctr"/>
            <a:r>
              <a:rPr lang="en-US" sz="2400" b="1" dirty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. SUMBER PEMBIAYAAN PEMBANGUNAN</a:t>
            </a:r>
          </a:p>
          <a:p>
            <a:pPr marL="342900" indent="-342900" algn="ctr">
              <a:buAutoNum type="arabicPeriod"/>
            </a:pPr>
            <a:endParaRPr lang="en-US" sz="1200" b="1" dirty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858083"/>
            <a:ext cx="89154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membuka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pembiayaan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1996)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sz="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Pembiayaan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pembangunan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perumahan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pembiayaan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mandiri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pensiun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(Central Provident Fund/Dana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Pensiun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Sentral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1955.</a:t>
            </a:r>
          </a:p>
          <a:p>
            <a:pPr marL="741363" lvl="0" indent="-395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Besaran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kontribusi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pemberi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besaran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berkala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selalu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naik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741363" lvl="0" indent="-3952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awal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pinjaman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perumahan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perumahan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setelah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CPF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rekening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CPF.</a:t>
            </a:r>
          </a:p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43434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69082" y="4831080"/>
            <a:ext cx="3679118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5486400"/>
            <a:ext cx="2667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8458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 startAt="2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Reformasi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Pertanahan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radikal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1966 (Land Acquisition Act/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Undang-Undang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Kepemilikan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Tanah)</a:t>
            </a:r>
          </a:p>
          <a:p>
            <a:pPr marL="803275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berkuasa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memiliki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tanah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manapun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dikehendaki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Instansi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mengelola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pembangunan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tanah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pekerjaan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infrastuktur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swasta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kontrak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menyewakan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lahan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bangunan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pengembang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swasta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penyewa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sewa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99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30-60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keperluan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industri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76925" y="3467100"/>
            <a:ext cx="2809875" cy="1866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57200" y="4154775"/>
            <a:ext cx="4724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 startAt="3"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eningkatan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pendapatan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kontinyu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pengguna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→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pertumbuhan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surplus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cepat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membiayai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program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pembangunan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638800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Badan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bawah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Kementerian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Kehakiman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kewenangan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atas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pelaksanaan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LA Act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Dampak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tersebut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393700" marR="0" lvl="0" indent="-393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Permasalahan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terkait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perumahan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teratasi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1965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hampir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55.000 unit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perumahan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dibangun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93700" marR="0" lvl="0" indent="-393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banyak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menarik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investasi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manufaktur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1960an,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manufaktur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perekonomian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93700" marR="0" lvl="0" indent="-3937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err="1"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khir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1960an,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mulai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membidik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investasi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lembaga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keuangan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layanan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modern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lainnya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iciptakan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area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perkantoran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(CBD)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pusat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seluas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600 ha.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49240" y="3733800"/>
            <a:ext cx="3413760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04800" y="411480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93700" lvl="0" indent="-393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Sejak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akhir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1970an,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sektor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pekerjaan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dinamis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berkembang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adalah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Keuangan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Layanan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Bisnis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93700" lvl="0" indent="-3937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1973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angka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pengangguran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turun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4%.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6321623"/>
            <a:ext cx="2514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CBD in Central Singapore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US" sz="1200" b="1" dirty="0" smtClean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  <a:p>
            <a:pPr marL="342900" indent="-342900" algn="ctr"/>
            <a:r>
              <a:rPr lang="en-US" sz="2000" b="1" dirty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4</a:t>
            </a:r>
            <a:r>
              <a:rPr lang="en-US" sz="2000" b="1" dirty="0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. EKSTERNALITAS NEGATIF AKIBAT TRANSPORTASI DARAT</a:t>
            </a:r>
          </a:p>
          <a:p>
            <a:pPr marL="342900" indent="-342900" algn="ctr">
              <a:buAutoNum type="arabicPeriod"/>
            </a:pPr>
            <a:endParaRPr lang="en-US" sz="1200" b="1" dirty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066800"/>
            <a:ext cx="861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Motivasi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pembatasan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motorisasi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keinginan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mencegah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terjadinya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kemacetan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polusi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→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kualitas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hidup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populasi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pulau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kecil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terjaga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daya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tarik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dicari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investor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asing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95701" y="3200400"/>
            <a:ext cx="3691099" cy="246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" y="3129677"/>
            <a:ext cx="4191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relatif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bebas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macet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salah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satu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alasan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bagi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banyak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bisnis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skala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internasional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terus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berlanjut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memilih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pulau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kecil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pusat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markas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regional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kegiatan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bisnis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800" y="57150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Satu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jalan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terkenal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kawasan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CBD</a:t>
            </a:r>
          </a:p>
          <a:p>
            <a:pPr algn="ctr"/>
            <a:r>
              <a:rPr lang="en-US" sz="1400" dirty="0" smtClean="0">
                <a:latin typeface="Arial" pitchFamily="34" charset="0"/>
                <a:cs typeface="Arial" pitchFamily="34" charset="0"/>
              </a:rPr>
              <a:t>yang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relatif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bebas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macet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602188"/>
            <a:ext cx="8458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mengurangi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kecelakaan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lalulintas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udara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akibat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motorisasi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46075" lvl="0" indent="-3460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Sebelum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1980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kampanye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keselamatan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lalulintas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National Safety Council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Keselamatan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</a:p>
          <a:p>
            <a:pPr marL="346075" lvl="0" indent="-3460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Wajib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memakai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helm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pengendara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sepeda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motor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1971.</a:t>
            </a:r>
          </a:p>
          <a:p>
            <a:pPr marL="346075" lvl="0" indent="-3460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Wajib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sabuk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pengaman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(seat belt)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1982.</a:t>
            </a:r>
          </a:p>
          <a:p>
            <a:pPr marL="346075" lvl="0" indent="-3460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Pelatihan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pengemudi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mengemudi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dibuat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sulit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46075" lvl="0" indent="-3460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Kandungan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timbal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bensin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dikurangi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1980an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sepenuhnya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dihilangkan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1998.</a:t>
            </a:r>
          </a:p>
          <a:p>
            <a:pPr marL="346075" lvl="0" indent="-3460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Sejak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1980an,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memenuhi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standar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Eropa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menghasilkan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banyak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5867400" cy="2806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 fontAlgn="base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Luas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719,1 km</a:t>
            </a:r>
            <a:r>
              <a:rPr kumimoji="0" lang="en-US" b="0" i="0" u="none" strike="noStrike" cap="none" normalizeH="0" baseline="3000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perluasan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melalui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proyek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reklamasi</a:t>
            </a:r>
            <a:r>
              <a:rPr kumimoji="0" lang="en-US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1313" indent="-341313" algn="just" fontAlgn="base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Menjadi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berdaulat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9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Agustus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1965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sebelumnya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persemakmuran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kolonial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341313" indent="-341313" algn="just" fontAlgn="base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Batas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wilayah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sebelah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Utara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Barat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berbatasan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Selat</a:t>
            </a:r>
            <a:r>
              <a:rPr lang="en-US" dirty="0">
                <a:latin typeface="Arial" pitchFamily="34" charset="0"/>
                <a:cs typeface="Arial" pitchFamily="34" charset="0"/>
              </a:rPr>
              <a:t> Johor (Malaysia),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sebelah</a:t>
            </a:r>
            <a:r>
              <a:rPr lang="en-US" dirty="0">
                <a:latin typeface="Arial" pitchFamily="34" charset="0"/>
                <a:cs typeface="Arial" pitchFamily="34" charset="0"/>
              </a:rPr>
              <a:t> Selatan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Timur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berbatasan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Laut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Cina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Selatan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00800" y="990600"/>
            <a:ext cx="2650210" cy="1645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7000" y="2788920"/>
            <a:ext cx="2585008" cy="2011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00B0F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US" sz="1200" b="1" dirty="0" smtClean="0">
              <a:solidFill>
                <a:srgbClr val="C00000"/>
              </a:solidFill>
              <a:latin typeface="Lucida Handwriting" pitchFamily="66" charset="0"/>
              <a:cs typeface="Arial" pitchFamily="34" charset="0"/>
            </a:endParaRPr>
          </a:p>
          <a:p>
            <a:pPr marL="342900" indent="-342900" algn="ctr"/>
            <a:r>
              <a:rPr lang="en-US" sz="2000" b="1" dirty="0" smtClean="0">
                <a:solidFill>
                  <a:srgbClr val="C00000"/>
                </a:solidFill>
                <a:latin typeface="Lucida Handwriting" pitchFamily="66" charset="0"/>
                <a:cs typeface="Arial" pitchFamily="34" charset="0"/>
              </a:rPr>
              <a:t>ADDITIONAL INFORMATION</a:t>
            </a:r>
          </a:p>
          <a:p>
            <a:pPr marL="342900" indent="-342900" algn="ctr"/>
            <a:r>
              <a:rPr lang="en-US" sz="2000" b="1" dirty="0" smtClean="0">
                <a:solidFill>
                  <a:srgbClr val="C00000"/>
                </a:solidFill>
                <a:latin typeface="Lucida Handwriting" pitchFamily="66" charset="0"/>
                <a:cs typeface="Arial" pitchFamily="34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(</a:t>
            </a:r>
            <a:r>
              <a:rPr lang="en-US" sz="2000" b="1" dirty="0" err="1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substansi</a:t>
            </a:r>
            <a:r>
              <a:rPr lang="en-US" sz="2000" b="1" dirty="0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di</a:t>
            </a:r>
            <a:r>
              <a:rPr lang="en-US" sz="2000" b="1" dirty="0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luar</a:t>
            </a:r>
            <a:r>
              <a:rPr lang="en-US" sz="2000" b="1" dirty="0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artikel</a:t>
            </a:r>
            <a:r>
              <a:rPr lang="en-US" sz="2000" b="1" dirty="0" smtClean="0">
                <a:solidFill>
                  <a:srgbClr val="C00000"/>
                </a:solidFill>
                <a:latin typeface="Lucida Bright" pitchFamily="18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733800"/>
            <a:ext cx="60198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Pemerintahan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Republik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Parlementer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tampuk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kekuasaan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eksekutif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dipegang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Kabinet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dipimpin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Perdana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Menteri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 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Presiden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8068" y="4878102"/>
            <a:ext cx="8153400" cy="1217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Presiden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secara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historis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merupakan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jabatan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seremonial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diberikan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veto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1991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beberapa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keputusan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kunci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seperti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pemakaian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cadangan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nasional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penunjukan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jabatan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yudisial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52400" y="152192"/>
            <a:ext cx="8915400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Ekternalitas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negatif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menyertai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motorisasi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jauh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dibandingkan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mayoritas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kota-kota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dunia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</a:p>
          <a:p>
            <a:pPr marL="346075" marR="0" lvl="0" indent="-3460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Angka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kematian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akibat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lalulintas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per 1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juta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populasi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dibandingkan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mayoritas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negara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tergabung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OECD,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mencapai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angka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50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1999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angka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kematian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akibat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lalulintas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terendah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dunia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346075" marR="0" lvl="0" indent="-3460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Angka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kematian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pejalan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kaki/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pesepeda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turun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drastis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sebanyak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2/3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total per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1960an &amp;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1/3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1970an.</a:t>
            </a:r>
          </a:p>
          <a:p>
            <a:pPr marL="346075" marR="0" lvl="0" indent="-3460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Total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fatalitas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angka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per 10.000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50%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rendah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dibandingkan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Tokyo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kota-kota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lainnya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46075" marR="0" lvl="0" indent="-3460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udara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berkurang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signifikan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1970an.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Ambang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polusi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udara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PM10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dimonitor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sistematis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awal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1990an &amp;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level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terendah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dibandingkan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kota-kota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lain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dunia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346075" marR="0" lvl="0" indent="-346075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Ambang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nitrogen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oksida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menunjukkan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perbaikan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signifikan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akibat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pemberlakuan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aturan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konsisten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berkelanjutan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sesuai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standar-standar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resmi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ditetapkan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Terdapat</a:t>
            </a:r>
            <a:r>
              <a:rPr lang="en-US" sz="2000" dirty="0" smtClean="0"/>
              <a:t> 2 </a:t>
            </a:r>
            <a:r>
              <a:rPr lang="en-US" sz="2000" dirty="0" err="1" smtClean="0"/>
              <a:t>hal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</a:t>
            </a: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 err="1" smtClean="0"/>
              <a:t>khusus</a:t>
            </a:r>
            <a:r>
              <a:rPr lang="en-US" sz="2000" dirty="0" smtClean="0"/>
              <a:t> </a:t>
            </a:r>
            <a:r>
              <a:rPr lang="en-US" sz="2000" dirty="0" err="1" smtClean="0"/>
              <a:t>bagi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Singapura</a:t>
            </a:r>
            <a:r>
              <a:rPr lang="en-US" sz="2000" dirty="0" smtClean="0"/>
              <a:t> :</a:t>
            </a:r>
          </a:p>
          <a:p>
            <a:pPr marL="403225" lvl="1">
              <a:buFont typeface="Wingdings" pitchFamily="2" charset="2"/>
              <a:buChar char="§"/>
            </a:pPr>
            <a:r>
              <a:rPr lang="en-US" sz="1800" dirty="0" err="1" smtClean="0"/>
              <a:t>Apakah</a:t>
            </a:r>
            <a:r>
              <a:rPr lang="en-US" sz="1800" dirty="0" smtClean="0"/>
              <a:t> </a:t>
            </a:r>
            <a:r>
              <a:rPr lang="en-US" sz="1800" dirty="0" err="1" smtClean="0"/>
              <a:t>desentralisasi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pemerintah</a:t>
            </a:r>
            <a:r>
              <a:rPr lang="en-US" sz="1800" dirty="0" smtClean="0"/>
              <a:t> </a:t>
            </a:r>
            <a:r>
              <a:rPr lang="en-US" sz="1800" dirty="0" err="1" smtClean="0"/>
              <a:t>Singapura</a:t>
            </a:r>
            <a:r>
              <a:rPr lang="en-US" sz="1800" dirty="0" smtClean="0"/>
              <a:t> </a:t>
            </a:r>
            <a:r>
              <a:rPr lang="en-US" sz="1800" dirty="0" err="1" smtClean="0"/>
              <a:t>terlalu</a:t>
            </a:r>
            <a:r>
              <a:rPr lang="en-US" sz="1800" dirty="0" smtClean="0"/>
              <a:t> </a:t>
            </a:r>
            <a:r>
              <a:rPr lang="en-US" sz="1800" dirty="0" err="1" smtClean="0"/>
              <a:t>berlebihan</a:t>
            </a:r>
            <a:r>
              <a:rPr lang="en-US" sz="1800" dirty="0" smtClean="0"/>
              <a:t>?</a:t>
            </a:r>
          </a:p>
          <a:p>
            <a:pPr marL="741362"/>
            <a:r>
              <a:rPr lang="en-US" sz="1800" dirty="0" err="1" smtClean="0"/>
              <a:t>Desentralisasi</a:t>
            </a:r>
            <a:r>
              <a:rPr lang="en-US" sz="1800" dirty="0" smtClean="0"/>
              <a:t> yang </a:t>
            </a:r>
            <a:r>
              <a:rPr lang="en-US" sz="1800" dirty="0" err="1" smtClean="0"/>
              <a:t>berlebihan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mengakibatkan</a:t>
            </a:r>
            <a:r>
              <a:rPr lang="en-US" sz="1800" dirty="0" smtClean="0"/>
              <a:t> </a:t>
            </a:r>
            <a:r>
              <a:rPr lang="en-US" sz="1800" dirty="0" err="1" smtClean="0"/>
              <a:t>adanya</a:t>
            </a:r>
            <a:r>
              <a:rPr lang="en-US" sz="1800" dirty="0" smtClean="0"/>
              <a:t> </a:t>
            </a:r>
            <a:r>
              <a:rPr lang="en-US" sz="1800" dirty="0" err="1" smtClean="0"/>
              <a:t>kemacetan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en-US" sz="1800" dirty="0" smtClean="0"/>
              <a:t> </a:t>
            </a:r>
            <a:r>
              <a:rPr lang="en-US" sz="1800" dirty="0" err="1" smtClean="0"/>
              <a:t>kota</a:t>
            </a:r>
            <a:r>
              <a:rPr lang="en-US" sz="1800" dirty="0" smtClean="0"/>
              <a:t>.</a:t>
            </a:r>
          </a:p>
          <a:p>
            <a:pPr marL="741362"/>
            <a:r>
              <a:rPr lang="en-US" sz="1800" dirty="0" err="1" smtClean="0"/>
              <a:t>Adanya</a:t>
            </a:r>
            <a:r>
              <a:rPr lang="en-US" sz="1800" dirty="0" smtClean="0"/>
              <a:t> </a:t>
            </a:r>
            <a:r>
              <a:rPr lang="en-US" sz="1800" dirty="0" err="1" smtClean="0"/>
              <a:t>kemacetan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en-US" sz="1800" dirty="0" smtClean="0"/>
              <a:t> </a:t>
            </a:r>
            <a:r>
              <a:rPr lang="en-US" sz="1800" dirty="0" err="1" smtClean="0"/>
              <a:t>kota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jarak</a:t>
            </a:r>
            <a:r>
              <a:rPr lang="en-US" sz="1800" dirty="0" smtClean="0"/>
              <a:t> </a:t>
            </a:r>
            <a:r>
              <a:rPr lang="en-US" sz="1800" dirty="0" err="1" smtClean="0"/>
              <a:t>perjalanan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jauh</a:t>
            </a:r>
            <a:r>
              <a:rPr lang="en-US" sz="1800" dirty="0" smtClean="0"/>
              <a:t> </a:t>
            </a:r>
            <a:r>
              <a:rPr lang="en-US" sz="1800" dirty="0" err="1" smtClean="0"/>
              <a:t>mengakibatkan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perjalanan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dibutuhkan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menuju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</a:t>
            </a:r>
            <a:r>
              <a:rPr lang="en-US" sz="1800" dirty="0" err="1" smtClean="0"/>
              <a:t>semakin</a:t>
            </a:r>
            <a:r>
              <a:rPr lang="en-US" sz="1800" dirty="0" smtClean="0"/>
              <a:t> lama.</a:t>
            </a:r>
          </a:p>
          <a:p>
            <a:pPr marL="398462" indent="0">
              <a:buNone/>
            </a:pPr>
            <a:r>
              <a:rPr lang="en-US" sz="1800" dirty="0" smtClean="0"/>
              <a:t> </a:t>
            </a:r>
          </a:p>
          <a:p>
            <a:pPr marL="403225" lvl="1">
              <a:buFont typeface="Wingdings" pitchFamily="2" charset="2"/>
              <a:buChar char="§"/>
            </a:pPr>
            <a:r>
              <a:rPr lang="en-US" sz="1800" dirty="0" err="1" smtClean="0"/>
              <a:t>Apakah</a:t>
            </a:r>
            <a:r>
              <a:rPr lang="en-US" sz="1800" dirty="0" smtClean="0"/>
              <a:t> </a:t>
            </a:r>
            <a:r>
              <a:rPr lang="en-US" sz="1800" dirty="0" err="1" smtClean="0"/>
              <a:t>waktu</a:t>
            </a:r>
            <a:r>
              <a:rPr lang="en-US" sz="1800" dirty="0" smtClean="0"/>
              <a:t> </a:t>
            </a:r>
            <a:r>
              <a:rPr lang="en-US" sz="1800" dirty="0" err="1" smtClean="0"/>
              <a:t>perjalanan</a:t>
            </a:r>
            <a:r>
              <a:rPr lang="en-US" sz="1800" dirty="0" smtClean="0"/>
              <a:t> </a:t>
            </a:r>
            <a:r>
              <a:rPr lang="en-US" sz="1800" dirty="0" err="1" smtClean="0"/>
              <a:t>menuju</a:t>
            </a:r>
            <a:r>
              <a:rPr lang="en-US" sz="1800" dirty="0" smtClean="0"/>
              <a:t> </a:t>
            </a:r>
            <a:r>
              <a:rPr lang="en-US" sz="1800" dirty="0" err="1" smtClean="0"/>
              <a:t>tempat</a:t>
            </a:r>
            <a:r>
              <a:rPr lang="en-US" sz="1800" dirty="0" smtClean="0"/>
              <a:t> </a:t>
            </a:r>
            <a:r>
              <a:rPr lang="en-US" sz="1800" dirty="0" err="1" smtClean="0"/>
              <a:t>bekerja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lebih</a:t>
            </a:r>
            <a:r>
              <a:rPr lang="en-US" sz="1800" dirty="0" smtClean="0"/>
              <a:t> lama </a:t>
            </a:r>
            <a:r>
              <a:rPr lang="en-US" sz="1800" dirty="0" err="1" smtClean="0"/>
              <a:t>dari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seharusnya</a:t>
            </a:r>
            <a:r>
              <a:rPr lang="en-US" sz="1800" dirty="0" smtClean="0"/>
              <a:t>? </a:t>
            </a:r>
            <a:endParaRPr lang="en-US" sz="1800" dirty="0"/>
          </a:p>
        </p:txBody>
      </p:sp>
      <p:pic>
        <p:nvPicPr>
          <p:cNvPr id="1027" name="Picture 3" descr="D:\AndreanGF\MSTT\MLL pak Zudhy\building_PNG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63" y="4826454"/>
            <a:ext cx="3690937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AndreanGF\MSTT\MLL pak Zudhy\xs_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66" y="5831341"/>
            <a:ext cx="104298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AndreanGF\MSTT\MLL pak Zudhy\xs_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67200"/>
            <a:ext cx="104298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AndreanGF\MSTT\MLL pak Zudhy\xs_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67200"/>
            <a:ext cx="104298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AndreanGF\MSTT\MLL pak Zudhy\xs_Hou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831341"/>
            <a:ext cx="1042987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52600" y="6221866"/>
            <a:ext cx="1109663" cy="255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707650">
            <a:off x="2811397" y="5163943"/>
            <a:ext cx="830393" cy="276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0800000">
            <a:off x="6586537" y="6298065"/>
            <a:ext cx="1109663" cy="2551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8896849">
            <a:off x="5826625" y="5129321"/>
            <a:ext cx="830393" cy="276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US" sz="1200" b="1" dirty="0" smtClean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  <a:p>
            <a:pPr marL="342900" indent="-342900" algn="ctr"/>
            <a:r>
              <a:rPr lang="en-US" sz="2400" b="1" dirty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7</a:t>
            </a:r>
            <a:r>
              <a:rPr lang="en-US" sz="2400" b="1" dirty="0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Desentralisasi</a:t>
            </a:r>
            <a:r>
              <a:rPr lang="en-US" sz="2400" b="1" dirty="0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 yang </a:t>
            </a:r>
            <a:r>
              <a:rPr lang="en-US" sz="2400" b="1" dirty="0" err="1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Berlebihan</a:t>
            </a:r>
            <a:r>
              <a:rPr lang="en-US" sz="2400" b="1" dirty="0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?</a:t>
            </a:r>
          </a:p>
          <a:p>
            <a:pPr marL="342900" indent="-342900" algn="ctr">
              <a:buAutoNum type="arabicPeriod"/>
            </a:pPr>
            <a:endParaRPr lang="en-US" sz="1200" b="1" dirty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1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ndre\Downloads\WhatsApp Image 2017-04-24 at 8.06.28 PM.jpe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"/>
          <a:stretch/>
        </p:blipFill>
        <p:spPr bwMode="auto">
          <a:xfrm rot="16200000">
            <a:off x="3387313" y="-2091910"/>
            <a:ext cx="2369378" cy="82296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Desentralisasi</a:t>
            </a:r>
            <a:r>
              <a:rPr lang="en-US" sz="2400" dirty="0" smtClean="0"/>
              <a:t> di </a:t>
            </a:r>
            <a:r>
              <a:rPr lang="en-US" sz="2400" dirty="0" err="1" smtClean="0"/>
              <a:t>Singapura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581399"/>
            <a:ext cx="838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pekerjaan</a:t>
            </a:r>
            <a:r>
              <a:rPr lang="en-US" dirty="0" smtClean="0"/>
              <a:t> di </a:t>
            </a:r>
            <a:r>
              <a:rPr lang="en-US" dirty="0" err="1" smtClean="0"/>
              <a:t>Pusat</a:t>
            </a:r>
            <a:r>
              <a:rPr lang="en-US" dirty="0" smtClean="0"/>
              <a:t> Kota </a:t>
            </a:r>
            <a:r>
              <a:rPr lang="en-US" dirty="0" err="1" smtClean="0"/>
              <a:t>Singapura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1970-1996 </a:t>
            </a:r>
            <a:r>
              <a:rPr lang="en-US" dirty="0" err="1" smtClean="0"/>
              <a:t>berbanding</a:t>
            </a:r>
            <a:r>
              <a:rPr lang="en-US" dirty="0" smtClean="0"/>
              <a:t> </a:t>
            </a:r>
            <a:r>
              <a:rPr lang="en-US" dirty="0" err="1" smtClean="0"/>
              <a:t>terbalik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populasi</a:t>
            </a:r>
            <a:r>
              <a:rPr lang="en-US" dirty="0" smtClean="0"/>
              <a:t> di </a:t>
            </a:r>
            <a:r>
              <a:rPr lang="en-US" dirty="0" err="1" smtClean="0"/>
              <a:t>Pusat</a:t>
            </a:r>
            <a:r>
              <a:rPr lang="en-US" dirty="0" smtClean="0"/>
              <a:t> Kota.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seiring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pembangunan</a:t>
            </a:r>
            <a:r>
              <a:rPr lang="en-US" dirty="0" smtClean="0"/>
              <a:t> yang </a:t>
            </a:r>
            <a:r>
              <a:rPr lang="en-US" dirty="0" err="1" smtClean="0"/>
              <a:t>diterapkan</a:t>
            </a:r>
            <a:r>
              <a:rPr lang="en-US" dirty="0" smtClean="0"/>
              <a:t> </a:t>
            </a:r>
            <a:r>
              <a:rPr lang="en-US" dirty="0" err="1" smtClean="0"/>
              <a:t>Pemerintah</a:t>
            </a:r>
            <a:r>
              <a:rPr lang="en-US" dirty="0" smtClean="0"/>
              <a:t> </a:t>
            </a:r>
            <a:r>
              <a:rPr lang="en-US" dirty="0" err="1" smtClean="0"/>
              <a:t>Singapura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Tahun</a:t>
            </a:r>
            <a:r>
              <a:rPr lang="en-US" dirty="0" smtClean="0"/>
              <a:t> 1971, </a:t>
            </a:r>
            <a:r>
              <a:rPr lang="en-US" dirty="0" err="1" smtClean="0"/>
              <a:t>bahwa</a:t>
            </a:r>
            <a:r>
              <a:rPr lang="en-US" dirty="0" smtClean="0"/>
              <a:t> :</a:t>
            </a:r>
          </a:p>
          <a:p>
            <a:pPr marL="579438" lvl="1" indent="-285750">
              <a:buFont typeface="Arial" pitchFamily="34" charset="0"/>
              <a:buChar char="•"/>
            </a:pPr>
            <a:r>
              <a:rPr lang="en-US" dirty="0" err="1" smtClean="0"/>
              <a:t>Pusat</a:t>
            </a:r>
            <a:r>
              <a:rPr lang="en-US" dirty="0" smtClean="0"/>
              <a:t> Kota </a:t>
            </a:r>
            <a:r>
              <a:rPr lang="en-US" dirty="0" err="1" smtClean="0"/>
              <a:t>Singapura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koridor</a:t>
            </a:r>
            <a:r>
              <a:rPr lang="en-US" dirty="0" smtClean="0"/>
              <a:t> </a:t>
            </a:r>
            <a:r>
              <a:rPr lang="en-US" dirty="0" err="1" smtClean="0"/>
              <a:t>timur-barat</a:t>
            </a:r>
            <a:r>
              <a:rPr lang="en-US" dirty="0" smtClean="0"/>
              <a:t> </a:t>
            </a:r>
            <a:r>
              <a:rPr lang="en-US" dirty="0" err="1" smtClean="0"/>
              <a:t>sepanjang</a:t>
            </a:r>
            <a:r>
              <a:rPr lang="en-US" dirty="0" smtClean="0"/>
              <a:t> </a:t>
            </a:r>
            <a:r>
              <a:rPr lang="en-US" dirty="0" err="1" smtClean="0"/>
              <a:t>pantai</a:t>
            </a:r>
            <a:r>
              <a:rPr lang="en-US" dirty="0" smtClean="0"/>
              <a:t> </a:t>
            </a:r>
            <a:r>
              <a:rPr lang="en-US" dirty="0" err="1" smtClean="0"/>
              <a:t>selatan</a:t>
            </a:r>
            <a:r>
              <a:rPr lang="en-US" dirty="0" smtClean="0"/>
              <a:t>,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Changi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Jurong</a:t>
            </a:r>
            <a:r>
              <a:rPr lang="en-US" dirty="0" smtClean="0"/>
              <a:t>.</a:t>
            </a:r>
          </a:p>
          <a:p>
            <a:pPr marL="579438" lvl="1" indent="-285750">
              <a:buFont typeface="Arial" pitchFamily="34" charset="0"/>
              <a:buChar char="•"/>
            </a:pP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 residential/</a:t>
            </a:r>
            <a:r>
              <a:rPr lang="en-US" dirty="0" err="1" smtClean="0"/>
              <a:t>pemukiman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dibangun</a:t>
            </a:r>
            <a:r>
              <a:rPr lang="en-US" dirty="0" smtClean="0"/>
              <a:t> di </a:t>
            </a:r>
            <a:r>
              <a:rPr lang="en-US" dirty="0" err="1" smtClean="0"/>
              <a:t>seitarnya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wilayah</a:t>
            </a:r>
            <a:r>
              <a:rPr lang="en-US" dirty="0" smtClean="0"/>
              <a:t> </a:t>
            </a:r>
            <a:r>
              <a:rPr lang="en-US" dirty="0" err="1" smtClean="0"/>
              <a:t>utara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dihubungkan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angkutan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2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400" dirty="0"/>
          </a:p>
        </p:txBody>
      </p:sp>
      <p:pic>
        <p:nvPicPr>
          <p:cNvPr id="5122" name="Picture 2" descr="D:\AndreanGF\MSTT\MLL pak Zudhy\Concept Plan 197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399"/>
            <a:ext cx="8128000" cy="53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" y="221457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Rencana</a:t>
            </a:r>
            <a:r>
              <a:rPr lang="en-US" sz="2400" dirty="0" smtClean="0"/>
              <a:t> Pembangunan </a:t>
            </a:r>
            <a:r>
              <a:rPr lang="en-US" sz="2400" dirty="0" err="1" smtClean="0"/>
              <a:t>Singapura</a:t>
            </a:r>
            <a:r>
              <a:rPr lang="en-US" sz="2400" dirty="0" smtClean="0"/>
              <a:t> (1971)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504371" y="6447092"/>
            <a:ext cx="22460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 smtClean="0"/>
              <a:t> : https://www.ura.gov.sg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28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Konsep</a:t>
            </a:r>
            <a:r>
              <a:rPr lang="en-US" sz="2400" dirty="0" smtClean="0"/>
              <a:t> </a:t>
            </a:r>
            <a:r>
              <a:rPr lang="en-US" sz="2400" dirty="0" err="1" smtClean="0"/>
              <a:t>Guna</a:t>
            </a:r>
            <a:r>
              <a:rPr lang="en-US" sz="2400" dirty="0" smtClean="0"/>
              <a:t> </a:t>
            </a:r>
            <a:r>
              <a:rPr lang="en-US" sz="2400" dirty="0" err="1" smtClean="0"/>
              <a:t>Lahan</a:t>
            </a:r>
            <a:r>
              <a:rPr lang="en-US" sz="2400" dirty="0" smtClean="0"/>
              <a:t> </a:t>
            </a:r>
            <a:r>
              <a:rPr lang="en-US" sz="2400" dirty="0" err="1" smtClean="0"/>
              <a:t>pada</a:t>
            </a:r>
            <a:r>
              <a:rPr lang="en-US" sz="2400" dirty="0" smtClean="0"/>
              <a:t> </a:t>
            </a:r>
            <a:r>
              <a:rPr lang="en-US" sz="2400" dirty="0" err="1" smtClean="0"/>
              <a:t>Tahun</a:t>
            </a:r>
            <a:r>
              <a:rPr lang="en-US" sz="2400" dirty="0" smtClean="0"/>
              <a:t> 2001</a:t>
            </a:r>
            <a:endParaRPr lang="en-US" sz="2400" dirty="0"/>
          </a:p>
        </p:txBody>
      </p:sp>
      <p:pic>
        <p:nvPicPr>
          <p:cNvPr id="3074" name="Picture 2" descr="D:\AndreanGF\MSTT\MLL pak Zudhy\SG-Land-Use-Map-2001-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58200" cy="588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6596390"/>
            <a:ext cx="304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Sumber</a:t>
            </a:r>
            <a:r>
              <a:rPr lang="en-US" sz="1050" dirty="0" smtClean="0"/>
              <a:t> : http://www.bluta.com.sg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52021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sz="2100" dirty="0" err="1" smtClean="0"/>
              <a:t>Kebijakan</a:t>
            </a:r>
            <a:r>
              <a:rPr lang="en-US" sz="2100" dirty="0" smtClean="0"/>
              <a:t> </a:t>
            </a:r>
            <a:r>
              <a:rPr lang="en-US" sz="2100" dirty="0" err="1" smtClean="0"/>
              <a:t>desentralisasi</a:t>
            </a:r>
            <a:r>
              <a:rPr lang="en-US" sz="2100" dirty="0" smtClean="0"/>
              <a:t> </a:t>
            </a:r>
            <a:r>
              <a:rPr lang="en-US" sz="2100" dirty="0" err="1" smtClean="0"/>
              <a:t>Singapura</a:t>
            </a:r>
            <a:r>
              <a:rPr lang="en-US" sz="2100" dirty="0" smtClean="0"/>
              <a:t>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beberapa</a:t>
            </a:r>
            <a:r>
              <a:rPr lang="en-US" sz="2100" dirty="0" smtClean="0"/>
              <a:t> </a:t>
            </a:r>
            <a:r>
              <a:rPr lang="en-US" sz="2100" dirty="0" err="1" smtClean="0"/>
              <a:t>dampak</a:t>
            </a:r>
            <a:r>
              <a:rPr lang="en-US" sz="2100" dirty="0" smtClean="0"/>
              <a:t> yang </a:t>
            </a:r>
            <a:r>
              <a:rPr lang="en-US" sz="2100" dirty="0" err="1" smtClean="0"/>
              <a:t>signifikan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awal</a:t>
            </a:r>
            <a:r>
              <a:rPr lang="en-US" sz="2100" dirty="0" smtClean="0"/>
              <a:t> </a:t>
            </a:r>
            <a:r>
              <a:rPr lang="en-US" sz="2100" dirty="0" err="1" smtClean="0"/>
              <a:t>penerapannya</a:t>
            </a:r>
            <a:r>
              <a:rPr lang="en-US" sz="2100" dirty="0" smtClean="0"/>
              <a:t>.</a:t>
            </a:r>
          </a:p>
          <a:p>
            <a:r>
              <a:rPr lang="en-US" sz="2100" dirty="0" err="1" smtClean="0"/>
              <a:t>Pada</a:t>
            </a:r>
            <a:r>
              <a:rPr lang="en-US" sz="2100" dirty="0" smtClean="0"/>
              <a:t> Household Expenditure Survey yang </a:t>
            </a:r>
            <a:r>
              <a:rPr lang="en-US" sz="2100" dirty="0" err="1" smtClean="0"/>
              <a:t>dilakukan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Tahun</a:t>
            </a:r>
            <a:r>
              <a:rPr lang="en-US" sz="2100" dirty="0" smtClean="0"/>
              <a:t> 1982/1983 </a:t>
            </a:r>
            <a:r>
              <a:rPr lang="en-US" sz="2100" dirty="0" err="1" smtClean="0"/>
              <a:t>menunjukkan</a:t>
            </a:r>
            <a:r>
              <a:rPr lang="en-US" sz="2100" dirty="0" smtClean="0"/>
              <a:t> </a:t>
            </a:r>
            <a:r>
              <a:rPr lang="en-US" sz="2100" dirty="0" err="1" smtClean="0"/>
              <a:t>tingginya</a:t>
            </a:r>
            <a:r>
              <a:rPr lang="en-US" sz="2100" dirty="0" smtClean="0"/>
              <a:t> </a:t>
            </a:r>
            <a:r>
              <a:rPr lang="en-US" sz="2100" dirty="0" err="1" smtClean="0"/>
              <a:t>angka</a:t>
            </a:r>
            <a:r>
              <a:rPr lang="en-US" sz="2100" dirty="0" smtClean="0"/>
              <a:t> </a:t>
            </a:r>
            <a:r>
              <a:rPr lang="en-US" sz="2100" dirty="0" err="1" smtClean="0"/>
              <a:t>perjalanan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waktu</a:t>
            </a:r>
            <a:r>
              <a:rPr lang="en-US" sz="2100" dirty="0" smtClean="0"/>
              <a:t> </a:t>
            </a:r>
            <a:r>
              <a:rPr lang="en-US" sz="2100" dirty="0" err="1" smtClean="0"/>
              <a:t>perjalanan</a:t>
            </a:r>
            <a:r>
              <a:rPr lang="en-US" sz="2100" dirty="0" smtClean="0"/>
              <a:t> di </a:t>
            </a:r>
            <a:r>
              <a:rPr lang="en-US" sz="2100" dirty="0" err="1" smtClean="0"/>
              <a:t>atas</a:t>
            </a:r>
            <a:r>
              <a:rPr lang="en-US" sz="2100" dirty="0" smtClean="0"/>
              <a:t> 60 </a:t>
            </a:r>
            <a:r>
              <a:rPr lang="en-US" sz="2100" dirty="0" err="1" smtClean="0"/>
              <a:t>menit</a:t>
            </a:r>
            <a:r>
              <a:rPr lang="en-US" sz="2100" dirty="0" smtClean="0"/>
              <a:t>.</a:t>
            </a:r>
          </a:p>
          <a:p>
            <a:r>
              <a:rPr lang="en-US" sz="2100" dirty="0" err="1" smtClean="0"/>
              <a:t>Terutama</a:t>
            </a:r>
            <a:r>
              <a:rPr lang="en-US" sz="2100" dirty="0" smtClean="0"/>
              <a:t> </a:t>
            </a:r>
            <a:r>
              <a:rPr lang="en-US" sz="2100" dirty="0" err="1" smtClean="0"/>
              <a:t>bagi</a:t>
            </a:r>
            <a:r>
              <a:rPr lang="en-US" sz="2100" dirty="0" smtClean="0"/>
              <a:t> </a:t>
            </a:r>
            <a:r>
              <a:rPr lang="en-US" sz="2100" dirty="0" err="1" smtClean="0"/>
              <a:t>pekerja</a:t>
            </a:r>
            <a:r>
              <a:rPr lang="en-US" sz="2100" dirty="0" smtClean="0"/>
              <a:t> yang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penghasilan</a:t>
            </a:r>
            <a:r>
              <a:rPr lang="en-US" sz="2100" dirty="0" smtClean="0"/>
              <a:t> </a:t>
            </a:r>
            <a:r>
              <a:rPr lang="en-US" sz="2100" dirty="0" err="1" smtClean="0"/>
              <a:t>rendah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pekerja</a:t>
            </a:r>
            <a:r>
              <a:rPr lang="en-US" sz="2100" dirty="0" smtClean="0"/>
              <a:t> yang </a:t>
            </a:r>
            <a:r>
              <a:rPr lang="en-US" sz="2100" dirty="0" err="1" smtClean="0"/>
              <a:t>tinggal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fasilitas</a:t>
            </a:r>
            <a:r>
              <a:rPr lang="en-US" sz="2100" dirty="0" smtClean="0"/>
              <a:t> public residential.</a:t>
            </a:r>
          </a:p>
          <a:p>
            <a:r>
              <a:rPr lang="en-US" sz="2100" dirty="0" err="1"/>
              <a:t>P</a:t>
            </a:r>
            <a:r>
              <a:rPr lang="en-US" sz="2100" dirty="0" err="1" smtClean="0"/>
              <a:t>erjalanan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waktu</a:t>
            </a:r>
            <a:r>
              <a:rPr lang="en-US" sz="2100" dirty="0" smtClean="0"/>
              <a:t> </a:t>
            </a:r>
            <a:r>
              <a:rPr lang="en-US" sz="2100" dirty="0" err="1" smtClean="0"/>
              <a:t>perjalanan</a:t>
            </a:r>
            <a:r>
              <a:rPr lang="en-US" sz="2100" dirty="0" smtClean="0"/>
              <a:t> </a:t>
            </a:r>
            <a:r>
              <a:rPr lang="en-US" sz="2100" dirty="0" err="1" smtClean="0"/>
              <a:t>singkat</a:t>
            </a:r>
            <a:r>
              <a:rPr lang="en-US" sz="2100" dirty="0" smtClean="0"/>
              <a:t> </a:t>
            </a:r>
            <a:r>
              <a:rPr lang="en-US" sz="2100" dirty="0" err="1" smtClean="0"/>
              <a:t>sebagian</a:t>
            </a:r>
            <a:r>
              <a:rPr lang="en-US" sz="2100" dirty="0" smtClean="0"/>
              <a:t> </a:t>
            </a:r>
            <a:r>
              <a:rPr lang="en-US" sz="2100" dirty="0" err="1" smtClean="0"/>
              <a:t>besar</a:t>
            </a:r>
            <a:r>
              <a:rPr lang="en-US" sz="2100" dirty="0" smtClean="0"/>
              <a:t> </a:t>
            </a:r>
            <a:r>
              <a:rPr lang="en-US" sz="2100" dirty="0" err="1" smtClean="0"/>
              <a:t>dilakukan</a:t>
            </a:r>
            <a:r>
              <a:rPr lang="en-US" sz="2100" dirty="0" smtClean="0"/>
              <a:t> </a:t>
            </a:r>
            <a:r>
              <a:rPr lang="en-US" sz="2100" dirty="0" err="1" smtClean="0"/>
              <a:t>oleh</a:t>
            </a:r>
            <a:r>
              <a:rPr lang="en-US" sz="2100" dirty="0" smtClean="0"/>
              <a:t> </a:t>
            </a:r>
            <a:r>
              <a:rPr lang="en-US" sz="2100" dirty="0" err="1" smtClean="0"/>
              <a:t>pekerja</a:t>
            </a:r>
            <a:r>
              <a:rPr lang="en-US" sz="2100" dirty="0" smtClean="0"/>
              <a:t> </a:t>
            </a:r>
            <a:r>
              <a:rPr lang="en-US" sz="2100" dirty="0" err="1" smtClean="0"/>
              <a:t>dengan</a:t>
            </a:r>
            <a:r>
              <a:rPr lang="en-US" sz="2100" dirty="0" smtClean="0"/>
              <a:t> </a:t>
            </a:r>
            <a:r>
              <a:rPr lang="en-US" sz="2100" dirty="0" err="1" smtClean="0"/>
              <a:t>penghasilan</a:t>
            </a:r>
            <a:r>
              <a:rPr lang="en-US" sz="2100" dirty="0" smtClean="0"/>
              <a:t> </a:t>
            </a:r>
            <a:r>
              <a:rPr lang="en-US" sz="2100" dirty="0" err="1" smtClean="0"/>
              <a:t>tinggi</a:t>
            </a:r>
            <a:r>
              <a:rPr lang="en-US" sz="2100" dirty="0" smtClean="0"/>
              <a:t>, yang </a:t>
            </a:r>
            <a:r>
              <a:rPr lang="en-US" sz="2100" dirty="0" err="1" smtClean="0"/>
              <a:t>memiliki</a:t>
            </a:r>
            <a:r>
              <a:rPr lang="en-US" sz="2100" dirty="0" smtClean="0"/>
              <a:t> </a:t>
            </a:r>
            <a:r>
              <a:rPr lang="en-US" sz="2100" dirty="0" err="1" smtClean="0"/>
              <a:t>kendaraan</a:t>
            </a:r>
            <a:r>
              <a:rPr lang="en-US" sz="2100" dirty="0" smtClean="0"/>
              <a:t> </a:t>
            </a:r>
            <a:r>
              <a:rPr lang="en-US" sz="2100" dirty="0" err="1" smtClean="0"/>
              <a:t>pribadi</a:t>
            </a:r>
            <a:r>
              <a:rPr lang="en-US" sz="2100" dirty="0" smtClean="0"/>
              <a:t> </a:t>
            </a:r>
            <a:r>
              <a:rPr lang="en-US" sz="2100" dirty="0" err="1" smtClean="0"/>
              <a:t>dan</a:t>
            </a:r>
            <a:r>
              <a:rPr lang="en-US" sz="2100" dirty="0" smtClean="0"/>
              <a:t> </a:t>
            </a:r>
            <a:r>
              <a:rPr lang="en-US" sz="2100" dirty="0" err="1" smtClean="0"/>
              <a:t>tempat</a:t>
            </a:r>
            <a:r>
              <a:rPr lang="en-US" sz="2100" dirty="0" smtClean="0"/>
              <a:t> </a:t>
            </a:r>
            <a:r>
              <a:rPr lang="en-US" sz="2100" dirty="0" err="1" smtClean="0"/>
              <a:t>tinggal</a:t>
            </a:r>
            <a:r>
              <a:rPr lang="en-US" sz="2100" dirty="0" smtClean="0"/>
              <a:t> </a:t>
            </a:r>
            <a:r>
              <a:rPr lang="en-US" sz="2100" dirty="0" err="1" smtClean="0"/>
              <a:t>pribadi</a:t>
            </a:r>
            <a:r>
              <a:rPr lang="en-US" sz="2100" dirty="0" smtClean="0"/>
              <a:t>, </a:t>
            </a:r>
            <a:r>
              <a:rPr lang="en-US" sz="2100" dirty="0" err="1" smtClean="0"/>
              <a:t>sementara</a:t>
            </a:r>
            <a:r>
              <a:rPr lang="en-US" sz="2100" dirty="0" smtClean="0"/>
              <a:t> </a:t>
            </a:r>
            <a:r>
              <a:rPr lang="en-US" sz="2100" dirty="0" err="1" smtClean="0"/>
              <a:t>waktu</a:t>
            </a:r>
            <a:r>
              <a:rPr lang="en-US" sz="2100" dirty="0" smtClean="0"/>
              <a:t> </a:t>
            </a:r>
            <a:r>
              <a:rPr lang="en-US" sz="2100" dirty="0" err="1" smtClean="0"/>
              <a:t>perjalanan</a:t>
            </a:r>
            <a:r>
              <a:rPr lang="en-US" sz="2100" dirty="0" smtClean="0"/>
              <a:t> </a:t>
            </a:r>
            <a:r>
              <a:rPr lang="en-US" sz="2100" dirty="0" err="1" smtClean="0"/>
              <a:t>pengguna</a:t>
            </a:r>
            <a:r>
              <a:rPr lang="en-US" sz="2100" dirty="0" smtClean="0"/>
              <a:t> </a:t>
            </a:r>
            <a:r>
              <a:rPr lang="en-US" sz="2100" dirty="0" err="1" smtClean="0"/>
              <a:t>kendaraan</a:t>
            </a:r>
            <a:r>
              <a:rPr lang="en-US" sz="2100" dirty="0" smtClean="0"/>
              <a:t> </a:t>
            </a:r>
            <a:r>
              <a:rPr lang="en-US" sz="2100" dirty="0" err="1" smtClean="0"/>
              <a:t>umum</a:t>
            </a:r>
            <a:r>
              <a:rPr lang="en-US" sz="2100" dirty="0" smtClean="0"/>
              <a:t> </a:t>
            </a:r>
            <a:r>
              <a:rPr lang="en-US" sz="2100" dirty="0" err="1" smtClean="0"/>
              <a:t>cenderung</a:t>
            </a:r>
            <a:r>
              <a:rPr lang="en-US" sz="2100" dirty="0" smtClean="0"/>
              <a:t> </a:t>
            </a:r>
            <a:r>
              <a:rPr lang="en-US" sz="2100" dirty="0" err="1" smtClean="0"/>
              <a:t>lebih</a:t>
            </a:r>
            <a:r>
              <a:rPr lang="en-US" sz="2100" dirty="0" smtClean="0"/>
              <a:t> lama.</a:t>
            </a:r>
          </a:p>
          <a:p>
            <a:r>
              <a:rPr lang="en-US" sz="2100" dirty="0" err="1" smtClean="0"/>
              <a:t>Hasil</a:t>
            </a:r>
            <a:r>
              <a:rPr lang="en-US" sz="2100" dirty="0" smtClean="0"/>
              <a:t> yang </a:t>
            </a:r>
            <a:r>
              <a:rPr lang="en-US" sz="2100" dirty="0" err="1" smtClean="0"/>
              <a:t>sama</a:t>
            </a:r>
            <a:r>
              <a:rPr lang="en-US" sz="2100" dirty="0" smtClean="0"/>
              <a:t> </a:t>
            </a:r>
            <a:r>
              <a:rPr lang="en-US" sz="2100" dirty="0" err="1" smtClean="0"/>
              <a:t>juga</a:t>
            </a:r>
            <a:r>
              <a:rPr lang="en-US" sz="2100" dirty="0" smtClean="0"/>
              <a:t> </a:t>
            </a:r>
            <a:r>
              <a:rPr lang="en-US" sz="2100" dirty="0" err="1" smtClean="0"/>
              <a:t>ditunjukkan</a:t>
            </a:r>
            <a:r>
              <a:rPr lang="en-US" sz="2100" dirty="0" smtClean="0"/>
              <a:t> </a:t>
            </a:r>
            <a:r>
              <a:rPr lang="en-US" sz="2100" dirty="0" err="1" smtClean="0"/>
              <a:t>pada</a:t>
            </a:r>
            <a:r>
              <a:rPr lang="en-US" sz="2100" dirty="0" smtClean="0"/>
              <a:t> survey Origin-Destination </a:t>
            </a:r>
            <a:r>
              <a:rPr lang="en-US" sz="2100" dirty="0" err="1" smtClean="0"/>
              <a:t>pada</a:t>
            </a:r>
            <a:r>
              <a:rPr lang="en-US" sz="2100" dirty="0" smtClean="0"/>
              <a:t> </a:t>
            </a:r>
            <a:r>
              <a:rPr lang="en-US" sz="2100" dirty="0" err="1" smtClean="0"/>
              <a:t>Tahun</a:t>
            </a:r>
            <a:r>
              <a:rPr lang="en-US" sz="2100" dirty="0" smtClean="0"/>
              <a:t> 1981 yang </a:t>
            </a:r>
            <a:r>
              <a:rPr lang="en-US" sz="2100" dirty="0" err="1" smtClean="0"/>
              <a:t>akan</a:t>
            </a:r>
            <a:r>
              <a:rPr lang="en-US" sz="2100" dirty="0" smtClean="0"/>
              <a:t> </a:t>
            </a:r>
            <a:r>
              <a:rPr lang="en-US" sz="2100" dirty="0" err="1" smtClean="0"/>
              <a:t>digunakan</a:t>
            </a:r>
            <a:r>
              <a:rPr lang="en-US" sz="2100" dirty="0" smtClean="0"/>
              <a:t> </a:t>
            </a:r>
            <a:r>
              <a:rPr lang="en-US" sz="2100" dirty="0" err="1" smtClean="0"/>
              <a:t>sebagai</a:t>
            </a:r>
            <a:r>
              <a:rPr lang="en-US" sz="2100" dirty="0" smtClean="0"/>
              <a:t> </a:t>
            </a:r>
            <a:r>
              <a:rPr lang="en-US" sz="2100" dirty="0" err="1" smtClean="0"/>
              <a:t>dasar</a:t>
            </a:r>
            <a:r>
              <a:rPr lang="en-US" sz="2100" dirty="0" smtClean="0"/>
              <a:t> </a:t>
            </a:r>
            <a:r>
              <a:rPr lang="en-US" sz="2100" dirty="0" err="1" smtClean="0"/>
              <a:t>perencanaan</a:t>
            </a:r>
            <a:r>
              <a:rPr lang="en-US" sz="2100" dirty="0" smtClean="0"/>
              <a:t> </a:t>
            </a:r>
            <a:r>
              <a:rPr lang="en-US" sz="2100" dirty="0" err="1" smtClean="0"/>
              <a:t>pembangunan</a:t>
            </a:r>
            <a:r>
              <a:rPr lang="en-US" sz="2100" dirty="0" smtClean="0"/>
              <a:t> Mass Rapid Transit (MRT).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Waktu</a:t>
            </a:r>
            <a:r>
              <a:rPr lang="en-US" sz="2400" dirty="0" smtClean="0"/>
              <a:t> </a:t>
            </a:r>
            <a:r>
              <a:rPr lang="en-US" sz="2400" dirty="0" err="1" smtClean="0"/>
              <a:t>Perjalanan</a:t>
            </a:r>
            <a:r>
              <a:rPr lang="en-US" sz="2400" dirty="0" smtClean="0"/>
              <a:t> </a:t>
            </a:r>
            <a:r>
              <a:rPr lang="en-US" sz="2400" dirty="0" err="1" smtClean="0"/>
              <a:t>menuju</a:t>
            </a:r>
            <a:r>
              <a:rPr lang="en-US" sz="2400" dirty="0" smtClean="0"/>
              <a:t> </a:t>
            </a:r>
            <a:r>
              <a:rPr lang="en-US" sz="2400" dirty="0" err="1" smtClean="0"/>
              <a:t>Tempat</a:t>
            </a:r>
            <a:r>
              <a:rPr lang="en-US" sz="2400" dirty="0" smtClean="0"/>
              <a:t> </a:t>
            </a:r>
            <a:r>
              <a:rPr lang="en-US" sz="2400" dirty="0" err="1" smtClean="0"/>
              <a:t>Bekerja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65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re\Downloads\WhatsApp Image 2017-04-24 at 8.09.36 PM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"/>
          <a:stretch/>
        </p:blipFill>
        <p:spPr bwMode="auto">
          <a:xfrm rot="16200000">
            <a:off x="1645724" y="-655123"/>
            <a:ext cx="5928755" cy="8153401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9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desentralisasi</a:t>
            </a:r>
            <a:r>
              <a:rPr lang="en-US" sz="2000" dirty="0" smtClean="0"/>
              <a:t> </a:t>
            </a:r>
            <a:r>
              <a:rPr lang="en-US" sz="2000" dirty="0" err="1" smtClean="0"/>
              <a:t>Singapura</a:t>
            </a:r>
            <a:r>
              <a:rPr lang="en-US" sz="2000" dirty="0" smtClean="0"/>
              <a:t> yang </a:t>
            </a:r>
            <a:r>
              <a:rPr lang="en-US" sz="2000" dirty="0" err="1" smtClean="0"/>
              <a:t>memindahkan</a:t>
            </a:r>
            <a:r>
              <a:rPr lang="en-US" sz="2000" dirty="0" smtClean="0"/>
              <a:t> </a:t>
            </a:r>
            <a:r>
              <a:rPr lang="en-US" sz="2000" dirty="0" err="1" smtClean="0"/>
              <a:t>kawasan</a:t>
            </a:r>
            <a:r>
              <a:rPr lang="en-US" sz="2000" dirty="0" smtClean="0"/>
              <a:t> </a:t>
            </a:r>
            <a:r>
              <a:rPr lang="en-US" sz="2000" dirty="0" err="1" smtClean="0"/>
              <a:t>residensial</a:t>
            </a:r>
            <a:r>
              <a:rPr lang="en-US" sz="2000" dirty="0" smtClean="0"/>
              <a:t> </a:t>
            </a:r>
            <a:r>
              <a:rPr lang="en-US" sz="2000" dirty="0" err="1" smtClean="0"/>
              <a:t>ke</a:t>
            </a:r>
            <a:r>
              <a:rPr lang="en-US" sz="2000" dirty="0" smtClean="0"/>
              <a:t> </a:t>
            </a:r>
            <a:r>
              <a:rPr lang="en-US" sz="2000" dirty="0" err="1" smtClean="0"/>
              <a:t>luar</a:t>
            </a:r>
            <a:r>
              <a:rPr lang="en-US" sz="2000" dirty="0" smtClean="0"/>
              <a:t> </a:t>
            </a:r>
            <a:r>
              <a:rPr lang="en-US" sz="2000" dirty="0" err="1" smtClean="0"/>
              <a:t>Pusat</a:t>
            </a:r>
            <a:r>
              <a:rPr lang="en-US" sz="2000" dirty="0" smtClean="0"/>
              <a:t> Kota </a:t>
            </a:r>
            <a:r>
              <a:rPr lang="en-US" sz="2000" dirty="0" err="1" smtClean="0"/>
              <a:t>mengakibatkan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jauhnya</a:t>
            </a:r>
            <a:r>
              <a:rPr lang="en-US" sz="2000" dirty="0" smtClean="0"/>
              <a:t> </a:t>
            </a:r>
            <a:r>
              <a:rPr lang="en-US" sz="2000" dirty="0" err="1" smtClean="0"/>
              <a:t>jarak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pemukiman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tempat</a:t>
            </a:r>
            <a:r>
              <a:rPr lang="en-US" sz="2000" dirty="0" smtClean="0"/>
              <a:t> </a:t>
            </a:r>
            <a:r>
              <a:rPr lang="en-US" sz="2000" dirty="0" err="1" smtClean="0"/>
              <a:t>bekerja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Kurangnya</a:t>
            </a:r>
            <a:r>
              <a:rPr lang="en-US" sz="2000" dirty="0" smtClean="0"/>
              <a:t> </a:t>
            </a:r>
            <a:r>
              <a:rPr lang="en-US" sz="2000" dirty="0" err="1" smtClean="0"/>
              <a:t>koordinasi</a:t>
            </a:r>
            <a:r>
              <a:rPr lang="en-US" sz="2000" dirty="0" smtClean="0"/>
              <a:t> </a:t>
            </a:r>
            <a:r>
              <a:rPr lang="en-US" sz="2000" dirty="0" err="1" smtClean="0"/>
              <a:t>antara</a:t>
            </a:r>
            <a:r>
              <a:rPr lang="en-US" sz="2000" dirty="0" smtClean="0"/>
              <a:t> </a:t>
            </a:r>
            <a:r>
              <a:rPr lang="en-US" sz="2000" dirty="0" err="1" smtClean="0"/>
              <a:t>transportasi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guna</a:t>
            </a:r>
            <a:r>
              <a:rPr lang="en-US" sz="2000" dirty="0" smtClean="0"/>
              <a:t> </a:t>
            </a:r>
            <a:r>
              <a:rPr lang="en-US" sz="2000" dirty="0" err="1" smtClean="0"/>
              <a:t>lahan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Masih</a:t>
            </a:r>
            <a:r>
              <a:rPr lang="en-US" sz="2000" dirty="0" smtClean="0"/>
              <a:t> </a:t>
            </a:r>
            <a:r>
              <a:rPr lang="en-US" sz="2000" dirty="0" err="1" smtClean="0"/>
              <a:t>kurangnya</a:t>
            </a:r>
            <a:r>
              <a:rPr lang="en-US" sz="2000" dirty="0" smtClean="0"/>
              <a:t> </a:t>
            </a:r>
            <a:r>
              <a:rPr lang="en-US" sz="2000" dirty="0" err="1" smtClean="0"/>
              <a:t>ketersediaan</a:t>
            </a:r>
            <a:r>
              <a:rPr lang="en-US" sz="2000" dirty="0" smtClean="0"/>
              <a:t> </a:t>
            </a:r>
            <a:r>
              <a:rPr lang="en-US" sz="2000" dirty="0" err="1" smtClean="0"/>
              <a:t>angkutan</a:t>
            </a:r>
            <a:r>
              <a:rPr lang="en-US" sz="2000" dirty="0" smtClean="0"/>
              <a:t> </a:t>
            </a:r>
            <a:r>
              <a:rPr lang="en-US" sz="2000" dirty="0" err="1" smtClean="0"/>
              <a:t>umum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jaringan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relatif</a:t>
            </a:r>
            <a:r>
              <a:rPr lang="en-US" sz="2000" dirty="0" smtClean="0"/>
              <a:t> </a:t>
            </a:r>
            <a:r>
              <a:rPr lang="en-US" sz="2000" dirty="0" err="1" smtClean="0"/>
              <a:t>tinggi</a:t>
            </a:r>
            <a:r>
              <a:rPr lang="en-US" sz="2000" dirty="0" smtClean="0"/>
              <a:t>,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 smtClean="0"/>
              <a:t>pada</a:t>
            </a:r>
            <a:r>
              <a:rPr lang="en-US" sz="2000" dirty="0" smtClean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 smtClean="0"/>
              <a:t>itu</a:t>
            </a:r>
            <a:r>
              <a:rPr lang="en-US" sz="2000" dirty="0" smtClean="0"/>
              <a:t> </a:t>
            </a:r>
            <a:r>
              <a:rPr lang="en-US" sz="2000" dirty="0" err="1" smtClean="0"/>
              <a:t>pembangunan</a:t>
            </a:r>
            <a:r>
              <a:rPr lang="en-US" sz="2000" dirty="0" smtClean="0"/>
              <a:t> </a:t>
            </a:r>
            <a:r>
              <a:rPr lang="en-US" sz="2000" dirty="0" err="1" smtClean="0"/>
              <a:t>infrastruktur</a:t>
            </a:r>
            <a:r>
              <a:rPr lang="en-US" sz="2000" dirty="0" smtClean="0"/>
              <a:t> </a:t>
            </a:r>
            <a:r>
              <a:rPr lang="en-US" sz="2000" dirty="0" err="1" smtClean="0"/>
              <a:t>jalan</a:t>
            </a:r>
            <a:r>
              <a:rPr lang="en-US" sz="2000" dirty="0" smtClean="0"/>
              <a:t> </a:t>
            </a:r>
            <a:r>
              <a:rPr lang="en-US" sz="2000" dirty="0" err="1" smtClean="0"/>
              <a:t>belum</a:t>
            </a:r>
            <a:r>
              <a:rPr lang="en-US" sz="2000" dirty="0" smtClean="0"/>
              <a:t> </a:t>
            </a:r>
            <a:r>
              <a:rPr lang="en-US" sz="2000" dirty="0" err="1" smtClean="0"/>
              <a:t>maksimal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Kebijakan</a:t>
            </a:r>
            <a:r>
              <a:rPr lang="en-US" sz="2000" dirty="0" smtClean="0"/>
              <a:t> </a:t>
            </a:r>
            <a:r>
              <a:rPr lang="en-US" sz="2000" dirty="0" err="1" smtClean="0"/>
              <a:t>kepemilikan</a:t>
            </a:r>
            <a:r>
              <a:rPr lang="en-US" sz="2000" dirty="0" smtClean="0"/>
              <a:t> </a:t>
            </a:r>
            <a:r>
              <a:rPr lang="en-US" sz="2000" dirty="0" err="1" smtClean="0"/>
              <a:t>kendaraan</a:t>
            </a:r>
            <a:r>
              <a:rPr lang="en-US" sz="2000" dirty="0" smtClean="0"/>
              <a:t> </a:t>
            </a:r>
            <a:r>
              <a:rPr lang="en-US" sz="2000" dirty="0" err="1" smtClean="0"/>
              <a:t>bermotor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 smtClean="0"/>
              <a:t>Pemerintah</a:t>
            </a:r>
            <a:r>
              <a:rPr lang="en-US" sz="2000" dirty="0" smtClean="0"/>
              <a:t> </a:t>
            </a:r>
            <a:r>
              <a:rPr lang="en-US" sz="2000" dirty="0" err="1" smtClean="0"/>
              <a:t>Singapura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Penyebab</a:t>
            </a:r>
            <a:r>
              <a:rPr lang="en-US" sz="2400" dirty="0" smtClean="0"/>
              <a:t> </a:t>
            </a:r>
            <a:r>
              <a:rPr lang="en-US" sz="2400" dirty="0" err="1" smtClean="0"/>
              <a:t>Permasalahan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Terjadi</a:t>
            </a:r>
            <a:endParaRPr lang="en-US" sz="2400" dirty="0"/>
          </a:p>
        </p:txBody>
      </p:sp>
      <p:pic>
        <p:nvPicPr>
          <p:cNvPr id="6148" name="Picture 4" descr="http://www.easpd.eu/sites/default/files/sites/default/files/EASYtoREAD-pictures/policy_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87800"/>
            <a:ext cx="25519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86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Terdapat</a:t>
            </a:r>
            <a:r>
              <a:rPr lang="en-US" sz="1800" dirty="0" smtClean="0"/>
              <a:t> </a:t>
            </a:r>
            <a:r>
              <a:rPr lang="en-US" sz="1800" dirty="0" err="1" smtClean="0"/>
              <a:t>beberapa</a:t>
            </a:r>
            <a:r>
              <a:rPr lang="en-US" sz="1800" dirty="0" smtClean="0"/>
              <a:t> </a:t>
            </a:r>
            <a:r>
              <a:rPr lang="en-US" sz="1800" dirty="0" err="1" smtClean="0"/>
              <a:t>gagasan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menanggulangi</a:t>
            </a:r>
            <a:r>
              <a:rPr lang="en-US" sz="1800" dirty="0" smtClean="0"/>
              <a:t> </a:t>
            </a:r>
            <a:r>
              <a:rPr lang="en-US" sz="1800" dirty="0" err="1" smtClean="0"/>
              <a:t>permasalahan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terjadi</a:t>
            </a:r>
            <a:r>
              <a:rPr lang="en-US" sz="1800" dirty="0" smtClean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Menambah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penduduk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pusat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membangun</a:t>
            </a:r>
            <a:r>
              <a:rPr lang="en-US" sz="1800" dirty="0" smtClean="0"/>
              <a:t> </a:t>
            </a:r>
            <a:r>
              <a:rPr lang="en-US" sz="1800" dirty="0" err="1" smtClean="0"/>
              <a:t>residensial</a:t>
            </a:r>
            <a:r>
              <a:rPr lang="en-US" sz="1800" dirty="0" smtClean="0"/>
              <a:t> area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daerah</a:t>
            </a:r>
            <a:r>
              <a:rPr lang="en-US" sz="1800" dirty="0" smtClean="0"/>
              <a:t> yang </a:t>
            </a:r>
            <a:r>
              <a:rPr lang="en-US" sz="1800" dirty="0" err="1" smtClean="0"/>
              <a:t>relatif</a:t>
            </a:r>
            <a:r>
              <a:rPr lang="en-US" sz="1800" dirty="0" smtClean="0"/>
              <a:t> </a:t>
            </a:r>
            <a:r>
              <a:rPr lang="en-US" sz="1800" dirty="0" err="1" smtClean="0"/>
              <a:t>dekat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pusat</a:t>
            </a:r>
            <a:r>
              <a:rPr lang="en-US" sz="1800" dirty="0" smtClean="0"/>
              <a:t> </a:t>
            </a:r>
            <a:r>
              <a:rPr lang="en-US" sz="1800" dirty="0" err="1" smtClean="0"/>
              <a:t>kegiatan</a:t>
            </a:r>
            <a:r>
              <a:rPr lang="en-US" sz="1800" dirty="0" smtClean="0"/>
              <a:t>, </a:t>
            </a:r>
            <a:r>
              <a:rPr lang="en-US" sz="1800" dirty="0" err="1" smtClean="0"/>
              <a:t>namun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dilakukan</a:t>
            </a:r>
            <a:r>
              <a:rPr lang="en-US" sz="1800" dirty="0" smtClean="0"/>
              <a:t> </a:t>
            </a:r>
            <a:r>
              <a:rPr lang="en-US" sz="1800" dirty="0" err="1" smtClean="0"/>
              <a:t>pengembangan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fasilitas</a:t>
            </a:r>
            <a:r>
              <a:rPr lang="en-US" sz="1800" dirty="0" smtClean="0"/>
              <a:t> </a:t>
            </a:r>
            <a:r>
              <a:rPr lang="en-US" sz="1800" dirty="0" err="1" smtClean="0"/>
              <a:t>pejalan</a:t>
            </a:r>
            <a:r>
              <a:rPr lang="en-US" sz="1800" dirty="0" smtClean="0"/>
              <a:t> kaki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pengguna</a:t>
            </a:r>
            <a:r>
              <a:rPr lang="en-US" sz="1800" dirty="0" smtClean="0"/>
              <a:t> </a:t>
            </a:r>
            <a:r>
              <a:rPr lang="en-US" sz="1800" dirty="0" err="1" smtClean="0"/>
              <a:t>sepeda</a:t>
            </a:r>
            <a:r>
              <a:rPr lang="en-US" sz="1800" dirty="0" smtClean="0"/>
              <a:t>. Hal </a:t>
            </a:r>
            <a:r>
              <a:rPr lang="en-US" sz="1800" dirty="0" err="1" smtClean="0"/>
              <a:t>ini</a:t>
            </a:r>
            <a:r>
              <a:rPr lang="en-US" sz="1800" dirty="0" smtClean="0"/>
              <a:t> </a:t>
            </a:r>
            <a:r>
              <a:rPr lang="en-US" sz="1800" dirty="0" err="1" smtClean="0"/>
              <a:t>dapat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</a:t>
            </a:r>
            <a:r>
              <a:rPr lang="en-US" sz="1800" dirty="0" err="1" smtClean="0"/>
              <a:t>jumlah</a:t>
            </a:r>
            <a:r>
              <a:rPr lang="en-US" sz="1800" dirty="0" smtClean="0"/>
              <a:t> </a:t>
            </a:r>
            <a:r>
              <a:rPr lang="en-US" sz="1800" dirty="0" err="1" smtClean="0"/>
              <a:t>perjalanan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</a:t>
            </a:r>
            <a:r>
              <a:rPr lang="en-US" sz="1800" dirty="0" smtClean="0"/>
              <a:t> </a:t>
            </a:r>
            <a:r>
              <a:rPr lang="en-US" sz="1800" dirty="0" err="1" smtClean="0"/>
              <a:t>kota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mengurangi</a:t>
            </a:r>
            <a:r>
              <a:rPr lang="en-US" sz="1800" dirty="0" smtClean="0"/>
              <a:t> volume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jalan</a:t>
            </a:r>
            <a:r>
              <a:rPr lang="en-US" sz="1800" dirty="0" smtClean="0"/>
              <a:t> </a:t>
            </a:r>
            <a:r>
              <a:rPr lang="en-US" sz="1800" dirty="0" err="1" smtClean="0"/>
              <a:t>arteri</a:t>
            </a:r>
            <a:r>
              <a:rPr 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err="1" smtClean="0"/>
              <a:t>Pengintegrasian</a:t>
            </a:r>
            <a:r>
              <a:rPr lang="en-US" sz="1800" dirty="0" smtClean="0"/>
              <a:t> </a:t>
            </a:r>
            <a:r>
              <a:rPr lang="en-US" sz="1800" dirty="0" err="1" smtClean="0"/>
              <a:t>antara</a:t>
            </a:r>
            <a:r>
              <a:rPr lang="en-US" sz="1800" dirty="0" smtClean="0"/>
              <a:t> </a:t>
            </a:r>
            <a:r>
              <a:rPr lang="en-US" sz="1800" dirty="0" err="1" smtClean="0"/>
              <a:t>transportasi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</a:t>
            </a:r>
            <a:r>
              <a:rPr lang="en-US" sz="1800" dirty="0" err="1" smtClean="0"/>
              <a:t>guna</a:t>
            </a:r>
            <a:r>
              <a:rPr lang="en-US" sz="1800" dirty="0" smtClean="0"/>
              <a:t> </a:t>
            </a:r>
            <a:r>
              <a:rPr lang="en-US" sz="1800" dirty="0" err="1" smtClean="0"/>
              <a:t>lahan</a:t>
            </a:r>
            <a:r>
              <a:rPr lang="en-US" sz="1800" dirty="0" smtClean="0"/>
              <a:t> </a:t>
            </a:r>
            <a:r>
              <a:rPr lang="en-US" sz="1800" dirty="0" err="1" smtClean="0"/>
              <a:t>pada</a:t>
            </a:r>
            <a:r>
              <a:rPr lang="en-US" sz="1800" dirty="0" smtClean="0"/>
              <a:t> </a:t>
            </a:r>
            <a:r>
              <a:rPr lang="en-US" sz="1800" dirty="0" err="1" smtClean="0"/>
              <a:t>perencanaan</a:t>
            </a:r>
            <a:r>
              <a:rPr lang="en-US" sz="1800" dirty="0" smtClean="0"/>
              <a:t> </a:t>
            </a:r>
            <a:r>
              <a:rPr lang="en-US" sz="1800" dirty="0" err="1" smtClean="0"/>
              <a:t>tata</a:t>
            </a:r>
            <a:r>
              <a:rPr lang="en-US" sz="1800" dirty="0" smtClean="0"/>
              <a:t> </a:t>
            </a:r>
            <a:r>
              <a:rPr lang="en-US" sz="1800" dirty="0" err="1" smtClean="0"/>
              <a:t>guna</a:t>
            </a:r>
            <a:r>
              <a:rPr lang="en-US" sz="1800" dirty="0" smtClean="0"/>
              <a:t> </a:t>
            </a:r>
            <a:r>
              <a:rPr lang="en-US" sz="1800" dirty="0" err="1" smtClean="0"/>
              <a:t>lahan</a:t>
            </a:r>
            <a:r>
              <a:rPr lang="en-US" sz="1800" dirty="0" smtClean="0"/>
              <a:t>. </a:t>
            </a:r>
            <a:r>
              <a:rPr lang="en-US" sz="1800" dirty="0" err="1" smtClean="0"/>
              <a:t>Seperti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membangun</a:t>
            </a:r>
            <a:r>
              <a:rPr lang="en-US" sz="1800" dirty="0" smtClean="0"/>
              <a:t> </a:t>
            </a:r>
            <a:r>
              <a:rPr lang="en-US" sz="1800" dirty="0" err="1" smtClean="0"/>
              <a:t>kawasan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 yang </a:t>
            </a:r>
            <a:r>
              <a:rPr lang="en-US" sz="1800" dirty="0" err="1" smtClean="0"/>
              <a:t>dekat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pantai</a:t>
            </a:r>
            <a:r>
              <a:rPr lang="en-US" sz="1800" dirty="0" smtClean="0"/>
              <a:t>, </a:t>
            </a:r>
            <a:r>
              <a:rPr lang="en-US" sz="1800" dirty="0" err="1" smtClean="0"/>
              <a:t>perencanaan</a:t>
            </a:r>
            <a:r>
              <a:rPr lang="en-US" sz="1800" dirty="0" smtClean="0"/>
              <a:t> </a:t>
            </a:r>
            <a:r>
              <a:rPr lang="en-US" sz="1800" dirty="0" err="1" smtClean="0"/>
              <a:t>pemukiman</a:t>
            </a:r>
            <a:r>
              <a:rPr lang="en-US" sz="1800" dirty="0" smtClean="0"/>
              <a:t> yang </a:t>
            </a:r>
            <a:r>
              <a:rPr lang="en-US" sz="1800" dirty="0" err="1" smtClean="0"/>
              <a:t>dekat</a:t>
            </a:r>
            <a:r>
              <a:rPr lang="en-US" sz="1800" dirty="0" smtClean="0"/>
              <a:t> </a:t>
            </a:r>
            <a:r>
              <a:rPr lang="en-US" sz="1800" dirty="0" err="1" smtClean="0"/>
              <a:t>dengan</a:t>
            </a:r>
            <a:r>
              <a:rPr lang="en-US" sz="1800" dirty="0" smtClean="0"/>
              <a:t> </a:t>
            </a:r>
            <a:r>
              <a:rPr lang="en-US" sz="1800" dirty="0" err="1" smtClean="0"/>
              <a:t>kawasan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, </a:t>
            </a:r>
            <a:r>
              <a:rPr lang="en-US" sz="1800" dirty="0" err="1" smtClean="0"/>
              <a:t>pembangunan</a:t>
            </a:r>
            <a:r>
              <a:rPr lang="en-US" sz="1800" dirty="0" smtClean="0"/>
              <a:t> expressway, highway, </a:t>
            </a:r>
            <a:r>
              <a:rPr lang="en-US" sz="1800" dirty="0" err="1" smtClean="0"/>
              <a:t>dan</a:t>
            </a:r>
            <a:r>
              <a:rPr lang="en-US" sz="1800" dirty="0" smtClean="0"/>
              <a:t> mass rapid transit (MRT) </a:t>
            </a:r>
            <a:r>
              <a:rPr lang="en-US" sz="1800" dirty="0" err="1" smtClean="0"/>
              <a:t>untuk</a:t>
            </a:r>
            <a:r>
              <a:rPr lang="en-US" sz="1800" dirty="0" smtClean="0"/>
              <a:t> </a:t>
            </a:r>
            <a:r>
              <a:rPr lang="en-US" sz="1800" dirty="0" err="1" smtClean="0"/>
              <a:t>menuju</a:t>
            </a:r>
            <a:r>
              <a:rPr lang="en-US" sz="1800" dirty="0" smtClean="0"/>
              <a:t> </a:t>
            </a:r>
            <a:r>
              <a:rPr lang="en-US" sz="1800" dirty="0" err="1" smtClean="0"/>
              <a:t>ke</a:t>
            </a:r>
            <a:r>
              <a:rPr lang="en-US" sz="1800" dirty="0" smtClean="0"/>
              <a:t> </a:t>
            </a:r>
            <a:r>
              <a:rPr lang="en-US" sz="1800" dirty="0" err="1" smtClean="0"/>
              <a:t>pusat</a:t>
            </a:r>
            <a:r>
              <a:rPr lang="en-US" sz="1800" dirty="0" smtClean="0"/>
              <a:t> </a:t>
            </a:r>
            <a:r>
              <a:rPr lang="en-US" sz="1800" dirty="0" err="1" smtClean="0"/>
              <a:t>kota</a:t>
            </a:r>
            <a:r>
              <a:rPr lang="en-US" sz="18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 err="1" smtClean="0"/>
              <a:t>Upaya</a:t>
            </a:r>
            <a:r>
              <a:rPr lang="en-US" sz="2400" dirty="0" smtClean="0"/>
              <a:t> </a:t>
            </a:r>
            <a:r>
              <a:rPr lang="en-US" sz="2400" dirty="0" err="1" smtClean="0"/>
              <a:t>Penanganan</a:t>
            </a:r>
            <a:r>
              <a:rPr lang="en-US" sz="2400" dirty="0" smtClean="0"/>
              <a:t> </a:t>
            </a:r>
            <a:r>
              <a:rPr lang="en-US" sz="2400" dirty="0" err="1" smtClean="0"/>
              <a:t>Masalah</a:t>
            </a:r>
            <a:endParaRPr lang="en-US" sz="2400" dirty="0"/>
          </a:p>
        </p:txBody>
      </p:sp>
      <p:pic>
        <p:nvPicPr>
          <p:cNvPr id="9218" name="Picture 2" descr="D:\AndreanGF\MSTT\MLL pak Zudhy\Expressways_and_semi-expressways_of_Singapore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3907745" cy="26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AndreanGF\MSTT\MLL pak Zudhy\singapore-top-tourist-attractions-map-02-Metro-Subway-Underground-Tube-public-transport-train-lines-network-geographic-guide-high-resolu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4724400" y="4038600"/>
            <a:ext cx="3838170" cy="26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48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3489960"/>
            <a:ext cx="4343066" cy="3291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52400" y="9906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5288" indent="-3952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1950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Singapura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identik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sebagai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‘Asian Slum’ (Wilayah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Kumuh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Asia) →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kepadatan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latin typeface="Arial" pitchFamily="34" charset="0"/>
                <a:cs typeface="Arial" pitchFamily="34" charset="0"/>
              </a:rPr>
              <a:t>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pusat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bangunan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kumuh</a:t>
            </a:r>
            <a:r>
              <a:rPr lang="en-US" dirty="0">
                <a:latin typeface="Arial" pitchFamily="34" charset="0"/>
                <a:cs typeface="Arial" pitchFamily="34" charset="0"/>
              </a:rPr>
              <a:t> /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bobrok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angka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pengangguran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kemiskinan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ketergantungan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terhadap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kolonial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Inggris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1959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memiliki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pemerintahan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mandiri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sejak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mengalami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pembangunan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sangat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pesat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kesuksesan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ekonomi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World </a:t>
            </a:r>
            <a:r>
              <a:rPr lang="en-US" dirty="0">
                <a:latin typeface="Arial" pitchFamily="34" charset="0"/>
                <a:cs typeface="Arial" pitchFamily="34" charset="0"/>
              </a:rPr>
              <a:t>Bank 1995 :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kapita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Singapura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sedikit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95288" indent="-1588"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Perancis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Jerman</a:t>
            </a:r>
            <a:r>
              <a:rPr lang="en-US" dirty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10-15%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bawah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95288" indent="-1588"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USA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Swiss.</a:t>
            </a:r>
          </a:p>
          <a:p>
            <a:pPr marL="395288" indent="-395288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World </a:t>
            </a:r>
            <a:r>
              <a:rPr lang="en-US" dirty="0">
                <a:latin typeface="Arial" pitchFamily="34" charset="0"/>
                <a:cs typeface="Arial" pitchFamily="34" charset="0"/>
              </a:rPr>
              <a:t>Bank 1998 (World Bank, 2000)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</a:t>
            </a:r>
          </a:p>
          <a:p>
            <a:pPr marL="395288" indent="-1588"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kapita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sedikit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di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atas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USA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sekitar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15-25%</a:t>
            </a:r>
          </a:p>
          <a:p>
            <a:pPr marL="395288" indent="-1588"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Jerman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Perancis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US" sz="1200" b="1" dirty="0" smtClean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r>
              <a:rPr lang="en-US" sz="2800" b="1" dirty="0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PENDAHULUAN</a:t>
            </a:r>
          </a:p>
          <a:p>
            <a:pPr marL="342900" indent="-342900" algn="ctr">
              <a:buAutoNum type="arabicPeriod"/>
            </a:pPr>
            <a:endParaRPr lang="en-US" sz="1200" b="1" dirty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76200"/>
            <a:ext cx="89154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i="1" u="sng" dirty="0" err="1" smtClean="0">
                <a:latin typeface="Arial" pitchFamily="34" charset="0"/>
                <a:cs typeface="Arial" pitchFamily="34" charset="0"/>
              </a:rPr>
              <a:t>Karakteristik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err="1">
                <a:latin typeface="Arial" pitchFamily="34" charset="0"/>
                <a:cs typeface="Arial" pitchFamily="34" charset="0"/>
              </a:rPr>
              <a:t>U</a:t>
            </a:r>
            <a:r>
              <a:rPr lang="en-US" b="1" i="1" u="sng" dirty="0" err="1" smtClean="0">
                <a:latin typeface="Arial" pitchFamily="34" charset="0"/>
                <a:cs typeface="Arial" pitchFamily="34" charset="0"/>
              </a:rPr>
              <a:t>nik</a:t>
            </a:r>
            <a:r>
              <a:rPr lang="en-US" b="1" i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i="1" u="sng" dirty="0" err="1" smtClean="0">
                <a:latin typeface="Arial" pitchFamily="34" charset="0"/>
                <a:cs typeface="Arial" pitchFamily="34" charset="0"/>
              </a:rPr>
              <a:t>Singapura</a:t>
            </a:r>
            <a:endParaRPr lang="en-US" b="1" i="1" u="sng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Lazimnya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dunia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kapita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berbanding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lurus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level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kepemilikan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penggunaan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kendaraan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pribadi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artinya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kapita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maka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motorisasi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semakin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meningkat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5638800"/>
            <a:ext cx="868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i="1" dirty="0" err="1" smtClean="0">
                <a:latin typeface="Arial" pitchFamily="34" charset="0"/>
                <a:cs typeface="Arial" pitchFamily="34" charset="0"/>
              </a:rPr>
              <a:t>Keunikan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tersebut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menggambarkan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keberhasilan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kebijakan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pemerintah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Singapura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dalam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membatasi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pertumbuhan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motorisasi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Up Arrow 5"/>
          <p:cNvSpPr>
            <a:spLocks noChangeAspect="1"/>
          </p:cNvSpPr>
          <p:nvPr/>
        </p:nvSpPr>
        <p:spPr>
          <a:xfrm>
            <a:off x="7507942" y="2971800"/>
            <a:ext cx="315558" cy="1341120"/>
          </a:xfrm>
          <a:prstGeom prst="upArrow">
            <a:avLst/>
          </a:prstGeom>
          <a:solidFill>
            <a:srgbClr val="00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>
            <a:spLocks/>
          </p:cNvSpPr>
          <p:nvPr/>
        </p:nvSpPr>
        <p:spPr>
          <a:xfrm>
            <a:off x="8458200" y="4037548"/>
            <a:ext cx="274320" cy="274320"/>
          </a:xfrm>
          <a:prstGeom prst="upArrow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50342" y="4419600"/>
            <a:ext cx="917458" cy="457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5400000">
            <a:off x="7419230" y="4391770"/>
            <a:ext cx="584420" cy="64008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48600" y="2667000"/>
            <a:ext cx="1219200" cy="30777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 pitchFamily="34" charset="0"/>
                <a:cs typeface="Arial" pitchFamily="34" charset="0"/>
              </a:rPr>
              <a:t>In Singapore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" y="1981200"/>
            <a:ext cx="7086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Singapura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1960an-1970an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peningkatan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motorisasi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sebanding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kapita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itu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1995 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pendapatan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kapita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tinggi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tingkat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motorisasi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nyaris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mobil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per 1000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populasi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→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tipe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ini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sama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dengan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yang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terjadi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negara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lain yang level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pendapatannya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1/3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atau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1,5 kali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lebih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rendah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daripada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Singapura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002060">
              <a:alpha val="49000"/>
            </a:srgbClr>
          </a:solidFill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endParaRPr lang="en-US" sz="1200" b="1" dirty="0" smtClean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  <a:p>
            <a:pPr marL="342900" indent="-342900" algn="ctr"/>
            <a:r>
              <a:rPr lang="en-US" sz="2400" b="1" dirty="0" smtClean="0">
                <a:solidFill>
                  <a:srgbClr val="FFC000"/>
                </a:solidFill>
                <a:latin typeface="Lucida Handwriting" pitchFamily="66" charset="0"/>
                <a:cs typeface="Arial" pitchFamily="34" charset="0"/>
              </a:rPr>
              <a:t>2. INSTRUMEN KEBIJAKAN MOTORISASI SINGAPURA</a:t>
            </a:r>
          </a:p>
          <a:p>
            <a:pPr marL="342900" indent="-342900" algn="ctr">
              <a:buAutoNum type="arabicPeriod"/>
            </a:pPr>
            <a:endParaRPr lang="en-US" sz="1200" b="1" dirty="0">
              <a:solidFill>
                <a:srgbClr val="FFC000"/>
              </a:solidFill>
              <a:latin typeface="Lucida Handwriting" pitchFamily="66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990600"/>
            <a:ext cx="8686800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Instrumen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mengontrol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perkembangan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motorisasi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antara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lain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cukai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bakar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standar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emisi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mesin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bantuan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hipotik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rumah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zonasi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kontrol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guna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Instrumen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warisan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kolonial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tradisional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instrumen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(yang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berbeda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negara-negara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lain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dunia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) :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Additional Registration Fee (ARF) / Bea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Pendaftaran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Baru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Area License Skill (ALS) 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Skema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Izin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Area</a:t>
            </a: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Public Transport Development / Pembangunan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Angkutan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Umum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Road Network Expansion 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Perluasan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Jaringan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Jalan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Vehicle Quota Scheme (VQS) 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Skema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Kuota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Kendaraan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arenR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Electronic Road Pricing (ERP) /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Tarif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Elektronik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76200" y="76200"/>
            <a:ext cx="8915400" cy="668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1)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Additional Registration Fee (ARF) / Bea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Pendaftaran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Diberlakukan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bagi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pendaftaran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registrasi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err="1"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walnya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dikenalkan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kolonial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Inggris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akhir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1950an.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meningkat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sampai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1970an,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merupakan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instrumen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membatasi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pembelian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1975 : ARF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100%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diberlakukan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Preferential ARF (PARF) →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alternatif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meminimalisasi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dampak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ARF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sangat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berakibat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melemahnya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kemauan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masyarakat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memperbarui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lama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mereka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PARF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menawarkan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potongan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pajak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ketika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lama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tidak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diganti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ukuran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kelas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980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standar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150%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harga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marR="0" lvl="0" indent="-45720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ARF/PARF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sumber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pendapatan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sektor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transportasi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menyumbangkan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1/3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total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pendapatan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1980an.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1966" y="90043"/>
            <a:ext cx="8915400" cy="6684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1" algn="just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2)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Area License Scheme (ALS) /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Skema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Izin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Area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741363" marR="0" lvl="0" indent="-395288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1975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pemberlakuan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ALS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dunia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741363" lvl="0" indent="-395288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Zona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Terbatas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(Restricted Zone/RZ)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puncak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menunjukkan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surat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izin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harga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izin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US$1.25/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741363" marR="0" lvl="0" indent="-395288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Luas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RZ : </a:t>
            </a:r>
            <a:r>
              <a:rPr kumimoji="0" lang="en-US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+</a:t>
            </a:r>
            <a:r>
              <a:rPr kumimoji="0" lang="en-US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600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hektar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meliputi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sebagian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besar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wilayah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pusat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itempatkan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pengawas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22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titik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RZ.</a:t>
            </a:r>
          </a:p>
          <a:p>
            <a:pPr marL="741363" marR="0" lvl="0" indent="-395288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Dampak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1260475" marR="0" lvl="0" indent="-45720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ALS +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parkir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pusat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mahal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=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biaya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perjalanan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menggunakan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kali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lipat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260475" marR="0" lvl="0" indent="-457200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enggunaan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puncak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menurun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drastis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penggunaan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mobil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berombongan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carpool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&amp;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perjalanan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meningkat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tinggi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741363" marR="0" lvl="0" indent="-395288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989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peraturan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diperluas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mencakup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RZ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jam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puncak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sore,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pengecualian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bagi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carpool &amp;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barang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dihapuskan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741363" marR="0" lvl="0" indent="-395288" algn="just" defTabSz="914400" rtl="0" eaLnBrk="0" fontAlgn="base" latinLnBrk="0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1994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peraturan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diperluas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mencakup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kendaraan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RZ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antara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pukul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7.30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pagi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- 7.00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kerja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741363" lvl="0" indent="-395288" algn="just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1998 ALS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digantikan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Electronic Road Pricing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(ERP)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28600" y="234836"/>
            <a:ext cx="8763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1" indent="-34290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3"/>
              <a:tabLst/>
            </a:pP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Public Transport Development / Pembangunan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Angkutan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Umum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3275" lvl="1" indent="-4095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1960an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 </a:t>
            </a:r>
            <a:r>
              <a:rPr kumimoji="0" lang="en-US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ngkutan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umum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dilupakan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karena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kondisi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politik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sensitif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terkait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perumahan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pekerjaan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(Spencer, 1988).</a:t>
            </a:r>
          </a:p>
          <a:p>
            <a:pPr marL="803275" lvl="1" indent="-4095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Mulai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1970 :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pembangunan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angkutan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umum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fokus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utama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803275" lvl="1" indent="-4095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1973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semua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layanan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umum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merger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perusahaan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membantu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pendampingan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teknis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operasional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awal</a:t>
            </a:r>
            <a:r>
              <a:rPr lang="en-US" dirty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ekspansi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jumlah</a:t>
            </a:r>
            <a:r>
              <a:rPr lang="en-US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rmada →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mempersiapkan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peningkatan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permintaan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pengguna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sebagai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dampak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kebijakan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ALS.</a:t>
            </a:r>
          </a:p>
          <a:p>
            <a:pPr marL="803275" lvl="1" indent="-4095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1978 :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perusahaan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nasional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menjadi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perusahaan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swasta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saham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masuk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Bursa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Efek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Singapura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</a:t>
            </a:r>
            <a:r>
              <a:rPr kumimoji="0" lang="en-US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tetap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diatur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ketat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oleh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5044440"/>
            <a:ext cx="3059448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46070" y="5044440"/>
            <a:ext cx="276413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643771"/>
            <a:ext cx="22098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Contoh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Moda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Angkutan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Umum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di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Singapura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(BRT, MRT)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2225"/>
            <a:ext cx="89916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lvl="1" indent="-4095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1982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setelah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studi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10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akhirnya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memilih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membangun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MRT (Mass Rapid Transit).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November 1987 : </a:t>
            </a:r>
            <a:r>
              <a:rPr lang="en-US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ebagian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mulai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beroperasi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1990 :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proyek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tahap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lengkap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meliputi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42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stasiun</a:t>
            </a:r>
            <a:r>
              <a:rPr lang="en-US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,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panjang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67 km,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jadwal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&amp;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sesuai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budget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disediakan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pemerintah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sekitar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US$2.5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milyar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Diperkirakan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40%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bisnis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dekat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stasiun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30%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populasi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tinggal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jangkauan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jalan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kaki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stasiun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1600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T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arif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ditujukan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menutup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operasional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depresiasi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peralatan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tidak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untuk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menutup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biaya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modal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pembangunan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infrastruktur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Tarif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sedikit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lebih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mahal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dibandingkan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-AC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dengan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jarak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yang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Penggunaan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MRT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kurang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target (target rata-rata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hari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kerja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sebanyak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800.000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penumpang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),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kemudian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tumbuh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secara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pasti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berhasil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mencapai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target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1995.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1996 :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rute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tambahan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pertama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meliputi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6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stasiun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sepanjang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16 km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menuju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Woodlands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pesisir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selatan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1198563" lvl="1" indent="-395288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Penambahan-penambahan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lainnya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pada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sistem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MRT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dalam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tahap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pembangunan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753</TotalTime>
  <Words>2616</Words>
  <Application>Microsoft Office PowerPoint</Application>
  <PresentationFormat>On-screen Show (4:3)</PresentationFormat>
  <Paragraphs>179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Bookman Old Style</vt:lpstr>
      <vt:lpstr>Calibri</vt:lpstr>
      <vt:lpstr>Lucida Bright</vt:lpstr>
      <vt:lpstr>Lucida Handwriting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ani meidiani</dc:creator>
  <cp:lastModifiedBy>irawanzudhy@gmail.com</cp:lastModifiedBy>
  <cp:revision>150</cp:revision>
  <dcterms:created xsi:type="dcterms:W3CDTF">2017-04-22T03:10:32Z</dcterms:created>
  <dcterms:modified xsi:type="dcterms:W3CDTF">2019-05-02T22:54:44Z</dcterms:modified>
</cp:coreProperties>
</file>