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585" r:id="rId2"/>
    <p:sldId id="713" r:id="rId3"/>
    <p:sldId id="714" r:id="rId4"/>
    <p:sldId id="800" r:id="rId5"/>
    <p:sldId id="799" r:id="rId6"/>
    <p:sldId id="715" r:id="rId7"/>
    <p:sldId id="801" r:id="rId8"/>
    <p:sldId id="802" r:id="rId9"/>
    <p:sldId id="726" r:id="rId10"/>
    <p:sldId id="803" r:id="rId11"/>
    <p:sldId id="804" r:id="rId12"/>
    <p:sldId id="805" r:id="rId13"/>
    <p:sldId id="807" r:id="rId14"/>
    <p:sldId id="806" r:id="rId15"/>
    <p:sldId id="80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dhyirawan muhammad" initials="zm" lastIdx="1" clrIdx="0">
    <p:extLst>
      <p:ext uri="{19B8F6BF-5375-455C-9EA6-DF929625EA0E}">
        <p15:presenceInfo xmlns:p15="http://schemas.microsoft.com/office/powerpoint/2012/main" userId="eaaa72dce2dd21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47" autoAdjust="0"/>
  </p:normalViewPr>
  <p:slideViewPr>
    <p:cSldViewPr>
      <p:cViewPr varScale="1">
        <p:scale>
          <a:sx n="65" d="100"/>
          <a:sy n="65" d="100"/>
        </p:scale>
        <p:origin x="12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A3117-CA9E-49BA-B868-05DC00D3C5AF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106800C-2BB4-4050-961D-D9F2E366D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59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26105A-1132-4248-A5C8-1694B6096422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C168AB-C598-45B5-8696-76417C42C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F407-7A14-4596-AE90-0F512146A8D9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371-BE9D-49CE-ABFB-B42C16DC7AB8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D765-1F02-4464-99A0-3F07D1C22350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4597-9B06-4BAF-91E9-CD492D4A1BB2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A520-5EF5-477C-BC62-60F4431CB8E5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792C4C-A877-41FC-9BB8-4CC19182937B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84FF-F17D-42A6-A5B8-48BC78715C27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02A-333B-4234-A276-26AC76F26F97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6FD4-734A-4FA8-AA30-8FCF55E0753E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44AA-15B8-434E-B2F2-A42646A38B21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3717C1-C11F-4DEE-9073-EA6EE95CDAC2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MZI - Manajemen Lalulintas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FF548C-0771-4D68-B576-957B2D3CD8E8}" type="datetime1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MZI - Manajemen Lalulintas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98619F-7D74-4126-9EC9-ACA69F933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541774" cy="228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Policies </a:t>
            </a:r>
            <a:r>
              <a:rPr lang="en-US" dirty="0">
                <a:solidFill>
                  <a:schemeClr val="tx1"/>
                </a:solidFill>
              </a:rPr>
              <a:t>explaining the emergence of the bicycle commuter in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Bogotá</a:t>
            </a:r>
            <a:endParaRPr lang="en-US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762000"/>
            <a:ext cx="8686800" cy="2362200"/>
            <a:chOff x="228600" y="228600"/>
            <a:chExt cx="8686800" cy="2362200"/>
          </a:xfrm>
        </p:grpSpPr>
        <p:pic>
          <p:nvPicPr>
            <p:cNvPr id="5" name="Picture 5" descr="2009RobWorkPicsPT2 268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"/>
              <a:ext cx="3048000" cy="2362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7" name="Picture 5" descr="Portland_Jamison4.jpg"/>
            <p:cNvPicPr>
              <a:picLocks noChangeAspect="1"/>
            </p:cNvPicPr>
            <p:nvPr/>
          </p:nvPicPr>
          <p:blipFill>
            <a:blip r:embed="rId3"/>
            <a:srcRect l="13333" t="28746" r="21259"/>
            <a:stretch>
              <a:fillRect/>
            </a:stretch>
          </p:blipFill>
          <p:spPr bwMode="auto">
            <a:xfrm>
              <a:off x="5867400" y="228600"/>
              <a:ext cx="3048000" cy="2362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9" name="Picture 8" descr="16thstreetbart_markpritchard"/>
            <p:cNvPicPr>
              <a:picLocks noChangeAspect="1" noChangeArrowheads="1"/>
            </p:cNvPicPr>
            <p:nvPr/>
          </p:nvPicPr>
          <p:blipFill>
            <a:blip r:embed="rId4"/>
            <a:srcRect b="17871"/>
            <a:stretch>
              <a:fillRect/>
            </a:stretch>
          </p:blipFill>
          <p:spPr bwMode="auto">
            <a:xfrm>
              <a:off x="2819400" y="228600"/>
              <a:ext cx="3352800" cy="2362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690" t="5305" r="50201" b="12477"/>
          <a:stretch/>
        </p:blipFill>
        <p:spPr>
          <a:xfrm>
            <a:off x="1694688" y="533400"/>
            <a:ext cx="4434348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114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45 </a:t>
            </a:r>
            <a:r>
              <a:rPr lang="en-US" sz="2000" dirty="0"/>
              <a:t>more kilometers of bike infrastructure were </a:t>
            </a:r>
            <a:r>
              <a:rPr lang="en-US" sz="2000" dirty="0" smtClean="0"/>
              <a:t>built and </a:t>
            </a:r>
            <a:r>
              <a:rPr lang="en-US" sz="2000" dirty="0"/>
              <a:t>a program named “Intelligent Mobility” was implemented to </a:t>
            </a:r>
            <a:r>
              <a:rPr lang="en-US" sz="2000" dirty="0" smtClean="0"/>
              <a:t>reduce accidents </a:t>
            </a:r>
            <a:r>
              <a:rPr lang="en-US" sz="2000" dirty="0"/>
              <a:t>involving pedestrians and cyclists.</a:t>
            </a:r>
          </a:p>
        </p:txBody>
      </p:sp>
    </p:spTree>
    <p:extLst>
      <p:ext uri="{BB962C8B-B14F-4D97-AF65-F5344CB8AC3E}">
        <p14:creationId xmlns:p14="http://schemas.microsoft.com/office/powerpoint/2010/main" val="312662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7264" y="304800"/>
            <a:ext cx="5946648" cy="987552"/>
          </a:xfrm>
        </p:spPr>
        <p:txBody>
          <a:bodyPr/>
          <a:lstStyle/>
          <a:p>
            <a:pPr>
              <a:buClrTx/>
            </a:pPr>
            <a:r>
              <a:rPr lang="en-US" b="1" dirty="0"/>
              <a:t>2004–2012: bicycle relegation and bicycle culture blooming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388" y="22860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/>
              <a:t>Between 2004 and 2012, the city governments' priorities </a:t>
            </a:r>
            <a:r>
              <a:rPr lang="en-US" sz="2000" dirty="0" smtClean="0"/>
              <a:t>changed, leading </a:t>
            </a:r>
            <a:r>
              <a:rPr lang="en-US" sz="2000" dirty="0"/>
              <a:t>to a sharp decline (sometimes complete absence) of the </a:t>
            </a:r>
            <a:r>
              <a:rPr lang="en-US" sz="2000" dirty="0" smtClean="0"/>
              <a:t>previous bicycle </a:t>
            </a:r>
            <a:r>
              <a:rPr lang="en-US" sz="2000" dirty="0"/>
              <a:t>actions and </a:t>
            </a:r>
            <a:r>
              <a:rPr lang="en-US" sz="2000" dirty="0" smtClean="0"/>
              <a:t>policies.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None </a:t>
            </a:r>
            <a:r>
              <a:rPr lang="en-US" sz="2000" dirty="0"/>
              <a:t>of the elected mayors during this period carried out any </a:t>
            </a:r>
            <a:r>
              <a:rPr lang="en-US" sz="2000" dirty="0" smtClean="0"/>
              <a:t>effective or </a:t>
            </a:r>
            <a:r>
              <a:rPr lang="en-US" sz="2000" dirty="0"/>
              <a:t>innovative pro-bike action.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few kilometers of </a:t>
            </a:r>
            <a:r>
              <a:rPr lang="en-US" sz="2000" dirty="0" smtClean="0"/>
              <a:t>off-street bike-paths </a:t>
            </a:r>
            <a:r>
              <a:rPr lang="en-US" sz="2000" dirty="0"/>
              <a:t>they built in their periods were already included in </a:t>
            </a:r>
            <a:r>
              <a:rPr lang="en-US" sz="2000" dirty="0" smtClean="0"/>
              <a:t>previous City </a:t>
            </a:r>
            <a:r>
              <a:rPr lang="en-US" sz="2000" dirty="0"/>
              <a:t>Plans and they did not design them with a proper planning </a:t>
            </a:r>
            <a:r>
              <a:rPr lang="en-US" sz="2000" dirty="0" smtClean="0"/>
              <a:t>to improve </a:t>
            </a:r>
            <a:r>
              <a:rPr lang="en-US" sz="2000" dirty="0"/>
              <a:t>network connectivity.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construction of new </a:t>
            </a:r>
            <a:r>
              <a:rPr lang="en-US" sz="2000" dirty="0" err="1" smtClean="0"/>
              <a:t>Transmilenio</a:t>
            </a:r>
            <a:r>
              <a:rPr lang="en-US" sz="2000" dirty="0" smtClean="0"/>
              <a:t> trunk </a:t>
            </a:r>
            <a:r>
              <a:rPr lang="en-US" sz="2000" dirty="0"/>
              <a:t>lines reduced the </a:t>
            </a:r>
            <a:r>
              <a:rPr lang="en-US" sz="2000" dirty="0" err="1"/>
              <a:t>Ciclovía</a:t>
            </a:r>
            <a:r>
              <a:rPr lang="en-US" sz="2000" dirty="0"/>
              <a:t> </a:t>
            </a:r>
            <a:r>
              <a:rPr lang="en-US" sz="2000" dirty="0" smtClean="0"/>
              <a:t>network (bicycle network) </a:t>
            </a:r>
            <a:r>
              <a:rPr lang="en-US" sz="2000" dirty="0"/>
              <a:t>due to its proximity to </a:t>
            </a:r>
            <a:r>
              <a:rPr lang="en-US" sz="2000" dirty="0" smtClean="0"/>
              <a:t>the articulated </a:t>
            </a:r>
            <a:r>
              <a:rPr lang="en-US" sz="2000" dirty="0"/>
              <a:t>buses.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There was evident </a:t>
            </a:r>
            <a:r>
              <a:rPr lang="en-US" sz="2000" dirty="0"/>
              <a:t>damage and deterioration due to lack of maintenance</a:t>
            </a:r>
            <a:endParaRPr lang="en-US" sz="2000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50891" t="7956" r="13880" b="12477"/>
          <a:stretch/>
        </p:blipFill>
        <p:spPr>
          <a:xfrm>
            <a:off x="6153912" y="150114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7264" y="381000"/>
            <a:ext cx="5946648" cy="911352"/>
          </a:xfrm>
        </p:spPr>
        <p:txBody>
          <a:bodyPr/>
          <a:lstStyle/>
          <a:p>
            <a:pPr>
              <a:buClrTx/>
            </a:pPr>
            <a:r>
              <a:rPr lang="en-US" b="1" dirty="0"/>
              <a:t>2012–2019: bicycle bounces back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658112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After </a:t>
            </a:r>
            <a:r>
              <a:rPr lang="en-US" sz="2000" dirty="0"/>
              <a:t>eight years of absence of political will and actions promoting the bicycle, important programs were reintroduced to the mayor's plans and policies.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City Plan of Gustavo </a:t>
            </a:r>
            <a:r>
              <a:rPr lang="en-US" sz="2000" dirty="0" err="1"/>
              <a:t>Petro’s</a:t>
            </a:r>
            <a:r>
              <a:rPr lang="en-US" sz="2000" dirty="0"/>
              <a:t> government (2012–2015) entitled Bogotá Humana (Humane Bogotá), included investment in </a:t>
            </a:r>
            <a:r>
              <a:rPr lang="en-US" sz="2000" dirty="0" smtClean="0"/>
              <a:t>the construction </a:t>
            </a:r>
            <a:r>
              <a:rPr lang="en-US" sz="2000" dirty="0"/>
              <a:t>of 145 km of bicycle paths, of which he actually built 63.1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2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b="53481"/>
          <a:stretch/>
        </p:blipFill>
        <p:spPr>
          <a:xfrm>
            <a:off x="176954" y="1780032"/>
            <a:ext cx="4218262" cy="32004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t="46519"/>
          <a:stretch/>
        </p:blipFill>
        <p:spPr>
          <a:xfrm>
            <a:off x="4572000" y="1828800"/>
            <a:ext cx="421949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8465" t="2895" r="87449"/>
          <a:stretch/>
        </p:blipFill>
        <p:spPr>
          <a:xfrm>
            <a:off x="277680" y="387096"/>
            <a:ext cx="484320" cy="595713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52439" t="2450"/>
          <a:stretch/>
        </p:blipFill>
        <p:spPr>
          <a:xfrm>
            <a:off x="1066800" y="304800"/>
            <a:ext cx="7543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Bicycle ownership and trip generation for private and public transportation, and bicycle modes for years 1995, 2005, and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407" y="1752600"/>
            <a:ext cx="891513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Three General Strategies in the City of Bogota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Car </a:t>
            </a:r>
            <a:r>
              <a:rPr lang="en-US" dirty="0"/>
              <a:t>use </a:t>
            </a:r>
            <a:r>
              <a:rPr lang="en-US" dirty="0" smtClean="0"/>
              <a:t>reduction</a:t>
            </a:r>
          </a:p>
          <a:p>
            <a:pPr>
              <a:buClrTx/>
            </a:pPr>
            <a:r>
              <a:rPr lang="en-US" dirty="0" smtClean="0"/>
              <a:t>Transit prioritization</a:t>
            </a:r>
          </a:p>
          <a:p>
            <a:pPr>
              <a:buClrTx/>
            </a:pPr>
            <a:r>
              <a:rPr lang="en-US" dirty="0" smtClean="0"/>
              <a:t>Bicycle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" y="3200400"/>
            <a:ext cx="826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tabLst>
                <a:tab pos="173038" algn="l"/>
              </a:tabLst>
            </a:pPr>
            <a:r>
              <a:rPr lang="en-US" sz="2400" dirty="0" smtClean="0"/>
              <a:t>- 	Infrastructure </a:t>
            </a:r>
            <a:r>
              <a:rPr lang="en-US" sz="2400" dirty="0"/>
              <a:t>improvements </a:t>
            </a:r>
            <a:r>
              <a:rPr lang="en-US" sz="2400" dirty="0" smtClean="0"/>
              <a:t>and campaigns to </a:t>
            </a:r>
            <a:r>
              <a:rPr lang="en-US" sz="2400" dirty="0"/>
              <a:t>improve</a:t>
            </a:r>
            <a:r>
              <a:rPr lang="en-US" sz="2400" b="1" dirty="0"/>
              <a:t> bicycle </a:t>
            </a:r>
            <a:r>
              <a:rPr lang="en-US" sz="2400" b="1" dirty="0" smtClean="0"/>
              <a:t>culture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dirty="0"/>
              <a:t>Since the late 2000s, the city has </a:t>
            </a:r>
            <a:r>
              <a:rPr lang="en-US" sz="2400" dirty="0" smtClean="0"/>
              <a:t>experienced a </a:t>
            </a:r>
            <a:r>
              <a:rPr lang="en-US" sz="2400" dirty="0"/>
              <a:t>solid and sustained rise in the number of urban </a:t>
            </a:r>
            <a:r>
              <a:rPr lang="en-US" sz="2400" dirty="0" smtClean="0"/>
              <a:t>cyclists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dirty="0" smtClean="0"/>
              <a:t>The </a:t>
            </a:r>
            <a:r>
              <a:rPr lang="en-US" sz="2400" dirty="0"/>
              <a:t>bicycle mode share has increased from 0.58% of </a:t>
            </a:r>
            <a:r>
              <a:rPr lang="en-US" sz="2400" dirty="0" smtClean="0"/>
              <a:t>all means </a:t>
            </a:r>
            <a:r>
              <a:rPr lang="en-US" sz="2400" dirty="0"/>
              <a:t>of transportation in 1996 (Japan International </a:t>
            </a:r>
            <a:r>
              <a:rPr lang="en-US" sz="2400" dirty="0" smtClean="0"/>
              <a:t>Cooperation Agency</a:t>
            </a:r>
            <a:r>
              <a:rPr lang="en-US" sz="2400" dirty="0"/>
              <a:t>, 1996) to 4.50% of the commute mode share, or 10.70% </a:t>
            </a:r>
            <a:r>
              <a:rPr lang="en-US" sz="2400" dirty="0" smtClean="0"/>
              <a:t>excluding walking </a:t>
            </a:r>
            <a:r>
              <a:rPr lang="en-US" sz="2400" dirty="0"/>
              <a:t>trips, reported in the last Transportation </a:t>
            </a:r>
            <a:r>
              <a:rPr lang="en-US" sz="2400" dirty="0" smtClean="0"/>
              <a:t>Authority Household </a:t>
            </a:r>
            <a:r>
              <a:rPr lang="en-US" sz="2400" dirty="0"/>
              <a:t>Survey (TAHS) in 2015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dirty="0" smtClean="0"/>
              <a:t>In </a:t>
            </a:r>
            <a:r>
              <a:rPr lang="en-US" sz="2400" dirty="0"/>
              <a:t>the same year, an average </a:t>
            </a:r>
            <a:r>
              <a:rPr lang="en-US" sz="2400" dirty="0" smtClean="0"/>
              <a:t>of 575,356 </a:t>
            </a:r>
            <a:r>
              <a:rPr lang="en-US" sz="2400" dirty="0"/>
              <a:t>trips per day were made by bicycle (about 74% by men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dirty="0" smtClean="0"/>
              <a:t>A </a:t>
            </a:r>
            <a:r>
              <a:rPr lang="en-US" sz="2400" dirty="0"/>
              <a:t>more recent survey applied in 2017, from a </a:t>
            </a:r>
            <a:r>
              <a:rPr lang="en-US" sz="2400" dirty="0" smtClean="0"/>
              <a:t>socioeconomic- based </a:t>
            </a:r>
            <a:r>
              <a:rPr lang="en-US" sz="2400" dirty="0"/>
              <a:t>representative sample of 1056 individuals, </a:t>
            </a:r>
            <a:r>
              <a:rPr lang="en-US" sz="2400" dirty="0" smtClean="0"/>
              <a:t>revealed an </a:t>
            </a:r>
            <a:r>
              <a:rPr lang="en-US" sz="2400" dirty="0"/>
              <a:t>estimated value of 9.10% in bicycle share (Bogotá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 smtClean="0"/>
              <a:t>Vamos</a:t>
            </a:r>
            <a:r>
              <a:rPr lang="en-US" sz="2400" dirty="0" smtClean="0"/>
              <a:t>, 2017</a:t>
            </a:r>
            <a:r>
              <a:rPr lang="en-US" sz="2400" dirty="0"/>
              <a:t>).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533400"/>
            <a:ext cx="6553201" cy="5104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2074" y="5798039"/>
            <a:ext cx="3978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Bicycle commute mode share growth in Bogotá</a:t>
            </a:r>
          </a:p>
        </p:txBody>
      </p:sp>
    </p:spTree>
    <p:extLst>
      <p:ext uri="{BB962C8B-B14F-4D97-AF65-F5344CB8AC3E}">
        <p14:creationId xmlns:p14="http://schemas.microsoft.com/office/powerpoint/2010/main" val="93885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772321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5810095"/>
            <a:ext cx="5285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Bike ridership comparison of cities in the Latin American region</a:t>
            </a:r>
          </a:p>
        </p:txBody>
      </p:sp>
    </p:spTree>
    <p:extLst>
      <p:ext uri="{BB962C8B-B14F-4D97-AF65-F5344CB8AC3E}">
        <p14:creationId xmlns:p14="http://schemas.microsoft.com/office/powerpoint/2010/main" val="354090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05800" cy="5524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b="1" dirty="0" smtClean="0"/>
              <a:t>Before </a:t>
            </a:r>
            <a:r>
              <a:rPr lang="en-US" sz="2400" b="1" dirty="0"/>
              <a:t>1995: a latent bicycle culture, oil crisis, and </a:t>
            </a:r>
            <a:r>
              <a:rPr lang="en-US" sz="2400" b="1" dirty="0" err="1" smtClean="0"/>
              <a:t>Ciclovía</a:t>
            </a: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1615619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/>
              <a:t>The bicycle has been part of Colombian culture almost since </a:t>
            </a:r>
            <a:r>
              <a:rPr lang="en-US" sz="2000" dirty="0" smtClean="0"/>
              <a:t>its invention </a:t>
            </a:r>
            <a:r>
              <a:rPr lang="en-US" sz="2000" dirty="0"/>
              <a:t>in 1817 (Pardo, 2013).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First</a:t>
            </a:r>
            <a:r>
              <a:rPr lang="en-US" sz="2000" dirty="0"/>
              <a:t>, users biked for recreation, </a:t>
            </a:r>
            <a:r>
              <a:rPr lang="en-US" sz="2000" dirty="0" smtClean="0"/>
              <a:t>sport, and</a:t>
            </a:r>
            <a:r>
              <a:rPr lang="en-US" sz="2000" dirty="0"/>
              <a:t>, to a lesser extent, transportation.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Since </a:t>
            </a:r>
            <a:r>
              <a:rPr lang="en-US" sz="2000" dirty="0"/>
              <a:t>1950, and for 40 </a:t>
            </a:r>
            <a:r>
              <a:rPr lang="en-US" sz="2000" dirty="0" smtClean="0"/>
              <a:t>years, professional </a:t>
            </a:r>
            <a:r>
              <a:rPr lang="en-US" sz="2000" dirty="0"/>
              <a:t>racing became part of Colombian culture due to the </a:t>
            </a:r>
            <a:r>
              <a:rPr lang="en-US" sz="2000" dirty="0" smtClean="0"/>
              <a:t>good performance </a:t>
            </a:r>
            <a:r>
              <a:rPr lang="en-US" sz="2000" dirty="0"/>
              <a:t>of national racers.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/>
              <a:t>In the 1970s, while automobile ownership and use grew rapidly, a group of young concerned citizens pushed for the bike movement in the city.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In </a:t>
            </a:r>
            <a:r>
              <a:rPr lang="en-US" sz="2000" dirty="0"/>
              <a:t>Bogotá, the car was a symbol of high social status and wealth, while cycling, walking, and riding transit was associated with low </a:t>
            </a:r>
            <a:r>
              <a:rPr lang="en-US" sz="2000" dirty="0" smtClean="0"/>
              <a:t>income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period </a:t>
            </a:r>
            <a:r>
              <a:rPr lang="en-US" sz="2000" dirty="0" smtClean="0"/>
              <a:t>change </a:t>
            </a:r>
            <a:r>
              <a:rPr lang="en-US" sz="2000" dirty="0"/>
              <a:t>the social stigma that the bicycle was only for poor </a:t>
            </a:r>
            <a:r>
              <a:rPr lang="en-US" sz="2000" dirty="0" smtClean="0"/>
              <a:t>people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During </a:t>
            </a:r>
            <a:r>
              <a:rPr lang="en-US" sz="2000" dirty="0"/>
              <a:t>the 1980s and 1990s, city planning in Bogotá was </a:t>
            </a:r>
            <a:r>
              <a:rPr lang="en-US" sz="2000" dirty="0" smtClean="0"/>
              <a:t>mostly car-oriented </a:t>
            </a:r>
            <a:r>
              <a:rPr lang="en-US" sz="2000" dirty="0"/>
              <a:t>and the social status of cars was far higher than </a:t>
            </a:r>
            <a:r>
              <a:rPr lang="en-US" sz="2000" dirty="0" smtClean="0"/>
              <a:t>other modes </a:t>
            </a:r>
            <a:r>
              <a:rPr lang="en-US" sz="2000" dirty="0"/>
              <a:t>of transportation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7264" y="304800"/>
            <a:ext cx="8766048" cy="987552"/>
          </a:xfrm>
        </p:spPr>
        <p:txBody>
          <a:bodyPr/>
          <a:lstStyle/>
          <a:p>
            <a:pPr>
              <a:buClrTx/>
            </a:pPr>
            <a:r>
              <a:rPr lang="en-US" dirty="0"/>
              <a:t>1995–2004: the kick off of the bicycle as a means of 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15619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/>
              <a:t>During the 1995–2004 period, there was a change in the </a:t>
            </a:r>
            <a:r>
              <a:rPr lang="en-US" sz="2000" dirty="0" smtClean="0"/>
              <a:t>city's transportation </a:t>
            </a:r>
            <a:r>
              <a:rPr lang="en-US" sz="2000" dirty="0"/>
              <a:t>planning.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change from a “</a:t>
            </a:r>
            <a:r>
              <a:rPr lang="en-US" sz="2000" dirty="0" smtClean="0"/>
              <a:t>car-centered transportation </a:t>
            </a:r>
            <a:r>
              <a:rPr lang="en-US" sz="2000" dirty="0"/>
              <a:t>system to a people-oriented one.” </a:t>
            </a:r>
            <a:r>
              <a:rPr lang="en-US" sz="2000" dirty="0" smtClean="0"/>
              <a:t>(all </a:t>
            </a:r>
            <a:r>
              <a:rPr lang="en-US" sz="2000" dirty="0"/>
              <a:t>street users are </a:t>
            </a:r>
            <a:r>
              <a:rPr lang="en-US" sz="2000" dirty="0" smtClean="0"/>
              <a:t>equal)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This </a:t>
            </a:r>
            <a:r>
              <a:rPr lang="en-US" sz="2000" dirty="0"/>
              <a:t>lead to street space reallocation processes, where parking was abolished to create sidewalks and </a:t>
            </a:r>
            <a:r>
              <a:rPr lang="en-US" sz="2000" dirty="0" smtClean="0"/>
              <a:t>bicycle paths, </a:t>
            </a:r>
            <a:r>
              <a:rPr lang="en-US" sz="2000" dirty="0"/>
              <a:t>and </a:t>
            </a:r>
            <a:r>
              <a:rPr lang="en-US" sz="2000" dirty="0" smtClean="0"/>
              <a:t>many exclusive </a:t>
            </a:r>
            <a:r>
              <a:rPr lang="en-US" sz="2000" dirty="0"/>
              <a:t>bus lanes were provided (specifically BRT segregated </a:t>
            </a:r>
            <a:r>
              <a:rPr lang="en-US" sz="2000" dirty="0" smtClean="0"/>
              <a:t>lanes and </a:t>
            </a:r>
            <a:r>
              <a:rPr lang="en-US" sz="2000" dirty="0"/>
              <a:t>priority non-segregated lanes for conventional buses).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these </a:t>
            </a:r>
            <a:r>
              <a:rPr lang="en-US" sz="2000" dirty="0"/>
              <a:t>changes derived from at </a:t>
            </a:r>
            <a:r>
              <a:rPr lang="en-US" sz="2000" dirty="0" smtClean="0"/>
              <a:t>least four </a:t>
            </a:r>
            <a:r>
              <a:rPr lang="en-US" sz="2000" dirty="0"/>
              <a:t>components: a clear policy, political leadership, available resources, and direct and effective </a:t>
            </a:r>
            <a:r>
              <a:rPr lang="en-US" sz="2000" dirty="0" smtClean="0"/>
              <a:t>actions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In 1998–2000, </a:t>
            </a:r>
            <a:r>
              <a:rPr lang="en-US" sz="2000" dirty="0"/>
              <a:t>Enrique </a:t>
            </a:r>
            <a:r>
              <a:rPr lang="en-US" sz="2000" dirty="0" err="1" smtClean="0"/>
              <a:t>Peñalosa</a:t>
            </a:r>
            <a:r>
              <a:rPr lang="en-US" sz="2000" dirty="0" smtClean="0"/>
              <a:t> executed </a:t>
            </a:r>
            <a:r>
              <a:rPr lang="en-US" sz="2000" dirty="0"/>
              <a:t>his plan entitled </a:t>
            </a:r>
            <a:r>
              <a:rPr lang="en-US" sz="2000" dirty="0" err="1"/>
              <a:t>Por</a:t>
            </a:r>
            <a:r>
              <a:rPr lang="en-US" sz="2000" dirty="0"/>
              <a:t> la Bogotá que </a:t>
            </a:r>
            <a:r>
              <a:rPr lang="en-US" sz="2000" dirty="0" err="1"/>
              <a:t>queremos</a:t>
            </a:r>
            <a:r>
              <a:rPr lang="en-US" sz="2000" dirty="0"/>
              <a:t> (“For the </a:t>
            </a:r>
            <a:r>
              <a:rPr lang="en-US" sz="2000" dirty="0" smtClean="0"/>
              <a:t>Bogotá </a:t>
            </a:r>
            <a:r>
              <a:rPr lang="en-US" sz="2000" dirty="0"/>
              <a:t>we want</a:t>
            </a:r>
            <a:r>
              <a:rPr lang="en-US" sz="20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8559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619F-7D74-4126-9EC9-ACA69F9339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7264" y="304800"/>
            <a:ext cx="8766048" cy="987552"/>
          </a:xfrm>
        </p:spPr>
        <p:txBody>
          <a:bodyPr/>
          <a:lstStyle/>
          <a:p>
            <a:pPr>
              <a:buClrTx/>
            </a:pPr>
            <a:r>
              <a:rPr lang="en-US" dirty="0"/>
              <a:t>1995–2004: the kick off of the bicycle as a means of transportation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15619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err="1" smtClean="0"/>
              <a:t>Peñalosa</a:t>
            </a:r>
            <a:r>
              <a:rPr lang="en-US" sz="2000" dirty="0" smtClean="0"/>
              <a:t> </a:t>
            </a:r>
            <a:r>
              <a:rPr lang="en-US" sz="2000" dirty="0"/>
              <a:t>invested </a:t>
            </a:r>
            <a:r>
              <a:rPr lang="en-US" sz="2000" dirty="0" smtClean="0"/>
              <a:t>almost three </a:t>
            </a:r>
            <a:r>
              <a:rPr lang="en-US" sz="2000" dirty="0"/>
              <a:t>times as many resources and set much more aggressive </a:t>
            </a:r>
            <a:r>
              <a:rPr lang="en-US" sz="2000" dirty="0" smtClean="0"/>
              <a:t>goals.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Strengthening </a:t>
            </a:r>
            <a:r>
              <a:rPr lang="en-US" sz="2000" dirty="0"/>
              <a:t>institutions, restricting </a:t>
            </a:r>
            <a:r>
              <a:rPr lang="en-US" sz="2000" dirty="0" smtClean="0"/>
              <a:t>car use</a:t>
            </a:r>
            <a:r>
              <a:rPr lang="en-US" sz="2000" dirty="0"/>
              <a:t>, investing in public space and public transportation, roads </a:t>
            </a:r>
            <a:r>
              <a:rPr lang="en-US" sz="2000" dirty="0" smtClean="0"/>
              <a:t>maintenance, and </a:t>
            </a:r>
            <a:r>
              <a:rPr lang="en-US" sz="2000" dirty="0"/>
              <a:t>traffic management </a:t>
            </a:r>
            <a:endParaRPr lang="en-US" sz="2000" dirty="0" smtClean="0"/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Some effective </a:t>
            </a:r>
            <a:r>
              <a:rPr lang="en-US" sz="2000" dirty="0"/>
              <a:t>actions for restraining car use implemented by </a:t>
            </a:r>
            <a:r>
              <a:rPr lang="en-US" sz="2000" dirty="0" err="1"/>
              <a:t>Peñalosa</a:t>
            </a:r>
            <a:r>
              <a:rPr lang="en-US" sz="2000" dirty="0"/>
              <a:t> </a:t>
            </a:r>
            <a:r>
              <a:rPr lang="en-US" sz="2000" dirty="0" smtClean="0"/>
              <a:t>in 1998 </a:t>
            </a:r>
            <a:r>
              <a:rPr lang="en-US" sz="2000" dirty="0"/>
              <a:t>were the </a:t>
            </a:r>
            <a:r>
              <a:rPr lang="en-US" sz="2000" dirty="0" err="1"/>
              <a:t>Día</a:t>
            </a:r>
            <a:r>
              <a:rPr lang="en-US" sz="2000" dirty="0"/>
              <a:t> sin </a:t>
            </a:r>
            <a:r>
              <a:rPr lang="en-US" sz="2000" dirty="0" err="1"/>
              <a:t>Carro</a:t>
            </a:r>
            <a:r>
              <a:rPr lang="en-US" sz="2000" dirty="0"/>
              <a:t> (Car-free Day) and the Pico y </a:t>
            </a:r>
            <a:r>
              <a:rPr lang="en-US" sz="2000" dirty="0" err="1"/>
              <a:t>Placa</a:t>
            </a:r>
            <a:r>
              <a:rPr lang="en-US" sz="2000" dirty="0"/>
              <a:t> </a:t>
            </a:r>
            <a:r>
              <a:rPr lang="en-US" sz="2000" dirty="0" smtClean="0"/>
              <a:t>programs.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Car-free Day restricts car use </a:t>
            </a:r>
            <a:r>
              <a:rPr lang="en-US" sz="2000" b="1" dirty="0"/>
              <a:t>on a working day </a:t>
            </a:r>
            <a:r>
              <a:rPr lang="en-US" sz="2000" dirty="0"/>
              <a:t>and opens </a:t>
            </a:r>
            <a:r>
              <a:rPr lang="en-US" sz="2000" dirty="0" smtClean="0"/>
              <a:t>a space</a:t>
            </a:r>
            <a:r>
              <a:rPr lang="en-US" sz="2000" dirty="0"/>
              <a:t>, once a year, for alternative modes to the car such as the </a:t>
            </a:r>
            <a:r>
              <a:rPr lang="en-US" sz="2000" dirty="0" smtClean="0"/>
              <a:t>bicycle.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Pico y </a:t>
            </a:r>
            <a:r>
              <a:rPr lang="en-US" sz="2000" dirty="0" err="1"/>
              <a:t>Placa</a:t>
            </a:r>
            <a:r>
              <a:rPr lang="en-US" sz="2000" dirty="0"/>
              <a:t> program, on the other hand, restricts </a:t>
            </a:r>
            <a:r>
              <a:rPr lang="en-US" sz="2000" dirty="0" smtClean="0"/>
              <a:t>car circulation </a:t>
            </a:r>
            <a:r>
              <a:rPr lang="en-US" sz="2000" dirty="0"/>
              <a:t>on two or three days a week, depending on the last </a:t>
            </a:r>
            <a:r>
              <a:rPr lang="en-US" sz="2000" dirty="0" smtClean="0"/>
              <a:t>number of </a:t>
            </a:r>
            <a:r>
              <a:rPr lang="en-US" sz="2000" dirty="0"/>
              <a:t>the license plate</a:t>
            </a:r>
            <a:r>
              <a:rPr lang="en-US" sz="2000" dirty="0" smtClean="0"/>
              <a:t>.</a:t>
            </a:r>
          </a:p>
          <a:p>
            <a:pPr marL="401638" indent="-3937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000" dirty="0" smtClean="0"/>
              <a:t>In </a:t>
            </a:r>
            <a:r>
              <a:rPr lang="en-US" sz="2000" dirty="0"/>
              <a:t>addition, the municipal surtax on gasoline </a:t>
            </a:r>
            <a:r>
              <a:rPr lang="en-US" sz="2000" dirty="0" smtClean="0"/>
              <a:t>was increased </a:t>
            </a:r>
            <a:r>
              <a:rPr lang="en-US" sz="2000" dirty="0"/>
              <a:t>from 15 to 20</a:t>
            </a:r>
            <a:r>
              <a:rPr lang="en-US" sz="20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39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514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/>
              <a:t>Regarding public transportation, the mass bus rapid </a:t>
            </a:r>
            <a:r>
              <a:rPr lang="en-US" sz="2000" dirty="0" smtClean="0"/>
              <a:t>transit </a:t>
            </a:r>
            <a:r>
              <a:rPr lang="en-US" sz="2000" dirty="0" err="1" smtClean="0"/>
              <a:t>TransMilenio</a:t>
            </a:r>
            <a:r>
              <a:rPr lang="en-US" sz="2000" dirty="0" smtClean="0"/>
              <a:t> </a:t>
            </a:r>
            <a:r>
              <a:rPr lang="en-US" sz="2000" dirty="0"/>
              <a:t>was implemented in 2000, using exclusive lanes </a:t>
            </a:r>
            <a:r>
              <a:rPr lang="en-US" sz="2000" dirty="0" smtClean="0"/>
              <a:t>and stations </a:t>
            </a:r>
            <a:r>
              <a:rPr lang="en-US" sz="2000" dirty="0"/>
              <a:t>for its operation. The system included </a:t>
            </a:r>
            <a:r>
              <a:rPr lang="en-US" sz="2000" b="1" dirty="0"/>
              <a:t>parking spaces </a:t>
            </a:r>
            <a:r>
              <a:rPr lang="en-US" sz="2000" dirty="0"/>
              <a:t>(4417 </a:t>
            </a:r>
            <a:r>
              <a:rPr lang="en-US" sz="2000" dirty="0" smtClean="0"/>
              <a:t>by 2017</a:t>
            </a:r>
            <a:r>
              <a:rPr lang="en-US" sz="2000" dirty="0"/>
              <a:t>) for bicycles in 17 of its stations inviting citizens to ride </a:t>
            </a:r>
            <a:r>
              <a:rPr lang="en-US" sz="2000" dirty="0" smtClean="0"/>
              <a:t>their bicycles </a:t>
            </a:r>
            <a:r>
              <a:rPr lang="en-US" sz="2000" dirty="0"/>
              <a:t>for short distances (last mile) and use mass transit for </a:t>
            </a:r>
            <a:r>
              <a:rPr lang="en-US" sz="2000" dirty="0" smtClean="0"/>
              <a:t>long distances</a:t>
            </a:r>
            <a:r>
              <a:rPr lang="en-US" sz="2000" dirty="0"/>
              <a:t>, promoting </a:t>
            </a:r>
            <a:r>
              <a:rPr lang="en-US" sz="2000" dirty="0" err="1"/>
              <a:t>intermodality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 smtClean="0"/>
              <a:t>The </a:t>
            </a:r>
            <a:r>
              <a:rPr lang="en-US" sz="2000" dirty="0"/>
              <a:t>planning of </a:t>
            </a:r>
            <a:r>
              <a:rPr lang="en-US" sz="2000" dirty="0" smtClean="0"/>
              <a:t>future </a:t>
            </a:r>
            <a:r>
              <a:rPr lang="en-US" sz="2000" dirty="0" err="1" smtClean="0"/>
              <a:t>TransMilenio</a:t>
            </a:r>
            <a:r>
              <a:rPr lang="en-US" sz="2000" dirty="0" smtClean="0"/>
              <a:t> </a:t>
            </a:r>
            <a:r>
              <a:rPr lang="en-US" sz="2000" dirty="0"/>
              <a:t>lines predetermined the construction of new bike </a:t>
            </a:r>
            <a:r>
              <a:rPr lang="en-US" sz="2000" dirty="0" smtClean="0"/>
              <a:t>linear infrastructure </a:t>
            </a:r>
            <a:r>
              <a:rPr lang="en-US" sz="2000" dirty="0"/>
              <a:t>along the same corridors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14526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zi 1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5538</TotalTime>
  <Words>958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Wingdings</vt:lpstr>
      <vt:lpstr>Wingdings 2</vt:lpstr>
      <vt:lpstr>Civic</vt:lpstr>
      <vt:lpstr>Policies explaining the emergence of the bicycle commuter in Bogotá</vt:lpstr>
      <vt:lpstr>Three General Strategies in the City of Bogota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Bicycle ownership and trip generation for private and public transportation, and bicycle modes for years 1995, 2005, and 2011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Fasilitas Pejalan Kaki dan Penyeberang Jalan</dc:title>
  <dc:creator>MZI</dc:creator>
  <cp:lastModifiedBy>irawanzudhy@gmail.com</cp:lastModifiedBy>
  <cp:revision>636</cp:revision>
  <dcterms:created xsi:type="dcterms:W3CDTF">2011-12-23T03:00:55Z</dcterms:created>
  <dcterms:modified xsi:type="dcterms:W3CDTF">2019-04-27T06:26:49Z</dcterms:modified>
</cp:coreProperties>
</file>